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57" r:id="rId5"/>
    <p:sldId id="270" r:id="rId6"/>
    <p:sldId id="258" r:id="rId7"/>
    <p:sldId id="271" r:id="rId8"/>
    <p:sldId id="279" r:id="rId9"/>
    <p:sldId id="280" r:id="rId10"/>
    <p:sldId id="272" r:id="rId11"/>
    <p:sldId id="269" r:id="rId12"/>
    <p:sldId id="281" r:id="rId13"/>
    <p:sldId id="283" r:id="rId14"/>
    <p:sldId id="267" r:id="rId15"/>
    <p:sldId id="262" r:id="rId16"/>
    <p:sldId id="282" r:id="rId17"/>
    <p:sldId id="263" r:id="rId18"/>
    <p:sldId id="274" r:id="rId19"/>
    <p:sldId id="275" r:id="rId20"/>
    <p:sldId id="265" r:id="rId21"/>
    <p:sldId id="28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777"/>
    <a:srgbClr val="22343C"/>
    <a:srgbClr val="37463B"/>
    <a:srgbClr val="ADC5D0"/>
    <a:srgbClr val="9BB0A3"/>
    <a:srgbClr val="3842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9079F8-0C40-475A-B39E-4AD55DCBFA56}" v="629" dt="2023-12-03T03:53:31.749"/>
    <p1510:client id="{1E880291-86A0-4702-B304-0C34A65AB217}" v="19" dt="2023-12-03T23:56:36.832"/>
    <p1510:client id="{2744C0CE-2BD7-49DA-AAC3-C6F6C9484449}" v="59" dt="2023-12-02T23:20:58.020"/>
    <p1510:client id="{4576E241-2FE1-43A6-A121-1B25A37BED78}" v="211" dt="2023-12-03T04:07:50.507"/>
    <p1510:client id="{5B0B1201-5F70-798C-8487-C95859EAC336}" v="888" dt="2023-12-04T00:52:54.179"/>
    <p1510:client id="{5FA6C355-943A-494B-B9DB-5FBCFCCBF4A2}" v="17" dt="2023-12-04T02:52:01.028"/>
    <p1510:client id="{5FD74446-EA52-4DB4-AD61-6C497F21667D}" v="1" dt="2023-12-03T16:37:28.228"/>
    <p1510:client id="{833601A1-426E-7557-90A7-6E0C526D474A}" v="478" dt="2023-12-04T02:31:18.559"/>
    <p1510:client id="{89974F9D-1E02-466F-BC29-E51F37B15919}" v="23" dt="2023-12-03T23:06:25.074"/>
    <p1510:client id="{93B8E1CF-C122-86CF-A29F-82D57255F2D5}" v="425" dt="2023-12-04T01:34:15.958"/>
    <p1510:client id="{97D40047-A6D0-1D69-2FD5-E991F9EBE5CC}" v="255" dt="2023-12-04T00:11:02.345"/>
    <p1510:client id="{9DA438FB-9AF4-4794-B504-3674B36C2807}" v="2" dt="2023-12-03T23:50:34.979"/>
    <p1510:client id="{9FE00C02-B907-40E6-98DA-9C2268F27D0E}" v="240" dt="2023-12-03T20:23:25.557"/>
    <p1510:client id="{A2BE980B-4E97-EEF4-AA62-56ED434E0B6D}" v="77" dt="2023-12-04T04:57:22.099"/>
    <p1510:client id="{C073717B-DE4F-43C9-A68E-FD4464A04BBF}" v="8" dt="2023-12-04T01:42:02.499"/>
    <p1510:client id="{C3101329-D99E-4EE9-BF25-B3DCF93A384F}" v="275" dt="2023-12-04T00:15:14.110"/>
    <p1510:client id="{C870956D-5D35-B2D6-C399-9B516A260007}" v="59" dt="2023-12-04T00:58:12.671"/>
    <p1510:client id="{D0F5E18D-2367-44C0-A4D0-C5158FC5EC64}" v="740" dt="2023-12-03T17:41:47.580"/>
    <p1510:client id="{DA355E08-DB9E-95CB-197E-36D3B47728E8}" v="470" dt="2023-12-03T19:55:01.700"/>
    <p1510:client id="{E9ECAA72-9DCF-A214-CA28-56F46EE8626D}" v="53" dt="2023-11-30T19:13:58.4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1B572A-28C2-467C-89D6-53D16775A8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AADE24F-5D56-4409-9D75-F34B10E98E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F5DB93-82EB-4D11-866F-B355CD4D69D6}" type="datetimeFigureOut">
              <a:rPr lang="en-US" smtClean="0"/>
              <a:t>12/3/2023</a:t>
            </a:fld>
            <a:endParaRPr lang="en-US"/>
          </a:p>
        </p:txBody>
      </p:sp>
      <p:sp>
        <p:nvSpPr>
          <p:cNvPr id="4" name="Footer Placeholder 3">
            <a:extLst>
              <a:ext uri="{FF2B5EF4-FFF2-40B4-BE49-F238E27FC236}">
                <a16:creationId xmlns:a16="http://schemas.microsoft.com/office/drawing/2014/main" id="{D9800D75-C563-4119-8787-D8CD17695E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D1A6FF2-47B1-440E-A1C2-0011B15643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B800D5-F0A2-4A01-9A9B-8BD255874D31}" type="slidenum">
              <a:rPr lang="en-US" smtClean="0"/>
              <a:t>‹#›</a:t>
            </a:fld>
            <a:endParaRPr lang="en-US"/>
          </a:p>
        </p:txBody>
      </p:sp>
    </p:spTree>
    <p:extLst>
      <p:ext uri="{BB962C8B-B14F-4D97-AF65-F5344CB8AC3E}">
        <p14:creationId xmlns:p14="http://schemas.microsoft.com/office/powerpoint/2010/main" val="1556059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E4B48-F9F0-4FAA-A785-5DD8A761BF08}" type="datetimeFigureOut">
              <a:rPr lang="en-US" smtClean="0"/>
              <a:t>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FB0464-F52C-4F62-B2A8-C42021021BFD}" type="slidenum">
              <a:rPr lang="en-US" smtClean="0"/>
              <a:t>‹#›</a:t>
            </a:fld>
            <a:endParaRPr lang="en-US"/>
          </a:p>
        </p:txBody>
      </p:sp>
    </p:spTree>
    <p:extLst>
      <p:ext uri="{BB962C8B-B14F-4D97-AF65-F5344CB8AC3E}">
        <p14:creationId xmlns:p14="http://schemas.microsoft.com/office/powerpoint/2010/main" val="1381969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E915A5-FFEB-441B-BDE8-F306FB7E62CC}"/>
              </a:ext>
            </a:extLst>
          </p:cNvPr>
          <p:cNvSpPr>
            <a:spLocks noGrp="1"/>
          </p:cNvSpPr>
          <p:nvPr>
            <p:ph type="pic" sz="quarter" idx="12" hasCustomPrompt="1"/>
          </p:nvPr>
        </p:nvSpPr>
        <p:spPr>
          <a:xfrm>
            <a:off x="0" y="0"/>
            <a:ext cx="12192000" cy="6858000"/>
          </a:xfrm>
          <a:solidFill>
            <a:schemeClr val="accent4"/>
          </a:solidFill>
        </p:spPr>
        <p:txBody>
          <a:bodyPr/>
          <a:lstStyle>
            <a:lvl1pPr algn="ctr">
              <a:buFontTx/>
              <a:buNone/>
              <a:defRPr>
                <a:solidFill>
                  <a:schemeClr val="accent3">
                    <a:lumMod val="20000"/>
                    <a:lumOff val="80000"/>
                  </a:schemeClr>
                </a:solidFill>
                <a:latin typeface="+mn-lt"/>
              </a:defRPr>
            </a:lvl1pPr>
          </a:lstStyle>
          <a:p>
            <a:r>
              <a:rPr lang="en-US"/>
              <a:t>picture</a:t>
            </a:r>
          </a:p>
        </p:txBody>
      </p:sp>
      <p:sp>
        <p:nvSpPr>
          <p:cNvPr id="14" name="Text Placeholder 12">
            <a:extLst>
              <a:ext uri="{FF2B5EF4-FFF2-40B4-BE49-F238E27FC236}">
                <a16:creationId xmlns:a16="http://schemas.microsoft.com/office/drawing/2014/main" id="{7FCB6BAA-ADA6-4E0B-9F0B-A3CA2EFB3C24}"/>
              </a:ext>
            </a:extLst>
          </p:cNvPr>
          <p:cNvSpPr>
            <a:spLocks noGrp="1"/>
          </p:cNvSpPr>
          <p:nvPr>
            <p:ph type="body" sz="quarter" idx="11" hasCustomPrompt="1"/>
          </p:nvPr>
        </p:nvSpPr>
        <p:spPr>
          <a:xfrm>
            <a:off x="6840305" y="4938614"/>
            <a:ext cx="3249643" cy="379110"/>
          </a:xfrm>
        </p:spPr>
        <p:txBody>
          <a:bodyPr/>
          <a:lstStyle>
            <a:lvl1pPr algn="ctr">
              <a:buNone/>
              <a:defRPr sz="1400">
                <a:solidFill>
                  <a:schemeClr val="accent3">
                    <a:lumMod val="20000"/>
                    <a:lumOff val="80000"/>
                  </a:schemeClr>
                </a:solidFill>
                <a:latin typeface="+mn-lt"/>
              </a:defRPr>
            </a:lvl1pPr>
          </a:lstStyle>
          <a:p>
            <a:pPr lvl="0"/>
            <a:r>
              <a:rPr lang="en-US"/>
              <a:t>Date</a:t>
            </a:r>
          </a:p>
        </p:txBody>
      </p:sp>
      <p:sp>
        <p:nvSpPr>
          <p:cNvPr id="3" name="Title 2">
            <a:extLst>
              <a:ext uri="{FF2B5EF4-FFF2-40B4-BE49-F238E27FC236}">
                <a16:creationId xmlns:a16="http://schemas.microsoft.com/office/drawing/2014/main" id="{D556029E-DA4E-4759-8437-471096A966B8}"/>
              </a:ext>
            </a:extLst>
          </p:cNvPr>
          <p:cNvSpPr>
            <a:spLocks noGrp="1"/>
          </p:cNvSpPr>
          <p:nvPr>
            <p:ph type="title" hasCustomPrompt="1"/>
          </p:nvPr>
        </p:nvSpPr>
        <p:spPr>
          <a:xfrm>
            <a:off x="6095999" y="4365099"/>
            <a:ext cx="4809839" cy="573515"/>
          </a:xfrm>
        </p:spPr>
        <p:txBody>
          <a:bodyPr vert="horz" lIns="0" tIns="0" rIns="0" bIns="0" rtlCol="0">
            <a:noAutofit/>
          </a:bodyPr>
          <a:lstStyle>
            <a:lvl1pPr algn="ctr">
              <a:defRPr lang="en-US" sz="4000" spc="300" baseline="0">
                <a:solidFill>
                  <a:schemeClr val="accent3">
                    <a:lumMod val="20000"/>
                    <a:lumOff val="80000"/>
                  </a:schemeClr>
                </a:solidFill>
                <a:latin typeface="+mj-lt"/>
                <a:ea typeface="+mn-ea"/>
                <a:cs typeface="+mn-cs"/>
              </a:defRPr>
            </a:lvl1pPr>
          </a:lstStyle>
          <a:p>
            <a:pPr marL="228600" lvl="0" indent="-228600" algn="ctr">
              <a:spcBef>
                <a:spcPts val="1000"/>
              </a:spcBef>
              <a:buFont typeface="Arial" panose="020B0604020202020204" pitchFamily="34" charset="0"/>
            </a:pPr>
            <a:r>
              <a:rPr lang="en-US"/>
              <a:t>TITLE</a:t>
            </a:r>
          </a:p>
        </p:txBody>
      </p:sp>
    </p:spTree>
    <p:extLst>
      <p:ext uri="{BB962C8B-B14F-4D97-AF65-F5344CB8AC3E}">
        <p14:creationId xmlns:p14="http://schemas.microsoft.com/office/powerpoint/2010/main" val="1645873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6A1E487-F2EC-4AB0-B146-A17F2F22E5AE}"/>
              </a:ext>
            </a:extLst>
          </p:cNvPr>
          <p:cNvSpPr>
            <a:spLocks noGrp="1"/>
          </p:cNvSpPr>
          <p:nvPr>
            <p:ph type="pic" sz="quarter" idx="12" hasCustomPrompt="1"/>
          </p:nvPr>
        </p:nvSpPr>
        <p:spPr>
          <a:xfrm>
            <a:off x="0" y="0"/>
            <a:ext cx="12192000" cy="6857999"/>
          </a:xfrm>
          <a:solidFill>
            <a:schemeClr val="accent2">
              <a:lumMod val="60000"/>
              <a:lumOff val="40000"/>
            </a:schemeClr>
          </a:solidFill>
        </p:spPr>
        <p:txBody>
          <a:bodyPr/>
          <a:lstStyle>
            <a:lvl1pPr algn="ctr">
              <a:buFontTx/>
              <a:buNone/>
              <a:defRPr>
                <a:solidFill>
                  <a:schemeClr val="accent2">
                    <a:lumMod val="60000"/>
                    <a:lumOff val="40000"/>
                  </a:schemeClr>
                </a:solidFill>
                <a:latin typeface="+mn-lt"/>
              </a:defRPr>
            </a:lvl1pPr>
          </a:lstStyle>
          <a:p>
            <a:r>
              <a:rPr lang="en-US"/>
              <a:t>picture</a:t>
            </a:r>
          </a:p>
        </p:txBody>
      </p:sp>
      <p:sp>
        <p:nvSpPr>
          <p:cNvPr id="16" name="Text Placeholder 15">
            <a:extLst>
              <a:ext uri="{FF2B5EF4-FFF2-40B4-BE49-F238E27FC236}">
                <a16:creationId xmlns:a16="http://schemas.microsoft.com/office/drawing/2014/main" id="{80296D4C-4C11-4F2C-B095-9DC1C6CCAD52}"/>
              </a:ext>
            </a:extLst>
          </p:cNvPr>
          <p:cNvSpPr>
            <a:spLocks noGrp="1"/>
          </p:cNvSpPr>
          <p:nvPr>
            <p:ph type="body" sz="quarter" idx="11" hasCustomPrompt="1"/>
          </p:nvPr>
        </p:nvSpPr>
        <p:spPr>
          <a:xfrm>
            <a:off x="4305069" y="3077822"/>
            <a:ext cx="1039006" cy="368878"/>
          </a:xfrm>
        </p:spPr>
        <p:txBody>
          <a:bodyPr/>
          <a:lstStyle>
            <a:lvl1pPr algn="r">
              <a:buFontTx/>
              <a:buNone/>
              <a:defRPr sz="2400" i="1">
                <a:solidFill>
                  <a:schemeClr val="accent3">
                    <a:lumMod val="20000"/>
                    <a:lumOff val="80000"/>
                  </a:schemeClr>
                </a:solidFill>
                <a:latin typeface="+mn-lt"/>
              </a:defRPr>
            </a:lvl1pPr>
          </a:lstStyle>
          <a:p>
            <a:pPr lvl="0"/>
            <a:r>
              <a:rPr lang="en-US"/>
              <a:t>subtitle</a:t>
            </a:r>
          </a:p>
        </p:txBody>
      </p:sp>
      <p:sp>
        <p:nvSpPr>
          <p:cNvPr id="2" name="Title 1">
            <a:extLst>
              <a:ext uri="{FF2B5EF4-FFF2-40B4-BE49-F238E27FC236}">
                <a16:creationId xmlns:a16="http://schemas.microsoft.com/office/drawing/2014/main" id="{3A211C2A-C68C-42C1-908C-D8A132FBB937}"/>
              </a:ext>
            </a:extLst>
          </p:cNvPr>
          <p:cNvSpPr>
            <a:spLocks noGrp="1"/>
          </p:cNvSpPr>
          <p:nvPr>
            <p:ph type="title" hasCustomPrompt="1"/>
          </p:nvPr>
        </p:nvSpPr>
        <p:spPr>
          <a:xfrm>
            <a:off x="5502299" y="2966697"/>
            <a:ext cx="2722422" cy="591127"/>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a:t>title</a:t>
            </a:r>
          </a:p>
        </p:txBody>
      </p:sp>
    </p:spTree>
    <p:extLst>
      <p:ext uri="{BB962C8B-B14F-4D97-AF65-F5344CB8AC3E}">
        <p14:creationId xmlns:p14="http://schemas.microsoft.com/office/powerpoint/2010/main" val="184937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Photo">
    <p:bg>
      <p:bgPr>
        <a:solidFill>
          <a:schemeClr val="tx2"/>
        </a:solidFill>
        <a:effectLst/>
      </p:bgPr>
    </p:bg>
    <p:spTree>
      <p:nvGrpSpPr>
        <p:cNvPr id="1" name=""/>
        <p:cNvGrpSpPr/>
        <p:nvPr/>
      </p:nvGrpSpPr>
      <p:grpSpPr>
        <a:xfrm>
          <a:off x="0" y="0"/>
          <a:ext cx="0" cy="0"/>
          <a:chOff x="0" y="0"/>
          <a:chExt cx="0" cy="0"/>
        </a:xfrm>
      </p:grpSpPr>
      <p:pic>
        <p:nvPicPr>
          <p:cNvPr id="9" name="Picture 8" descr="A picture containing rug&#10;&#10;Description automatically generated">
            <a:extLst>
              <a:ext uri="{FF2B5EF4-FFF2-40B4-BE49-F238E27FC236}">
                <a16:creationId xmlns:a16="http://schemas.microsoft.com/office/drawing/2014/main" id="{17890488-3607-4BE4-9768-F9F1E59A22C8}"/>
              </a:ext>
            </a:extLst>
          </p:cNvPr>
          <p:cNvPicPr>
            <a:picLocks noChangeAspect="1"/>
          </p:cNvPicPr>
          <p:nvPr userDrawn="1"/>
        </p:nvPicPr>
        <p:blipFill rotWithShape="1">
          <a:blip r:embed="rId2">
            <a:duotone>
              <a:schemeClr val="accent6">
                <a:shade val="45000"/>
                <a:satMod val="135000"/>
              </a:schemeClr>
              <a:prstClr val="white"/>
            </a:duotone>
            <a:alphaModFix amt="5000"/>
          </a:blip>
          <a:srcRect l="51432" r="2143" b="11272"/>
          <a:stretch/>
        </p:blipFill>
        <p:spPr>
          <a:xfrm rot="10800000" flipV="1">
            <a:off x="-8" y="-7646"/>
            <a:ext cx="6000738" cy="6858000"/>
          </a:xfrm>
          <a:prstGeom prst="rect">
            <a:avLst/>
          </a:prstGeom>
        </p:spPr>
      </p:pic>
      <p:sp>
        <p:nvSpPr>
          <p:cNvPr id="12" name="Picture Placeholder 20">
            <a:extLst>
              <a:ext uri="{FF2B5EF4-FFF2-40B4-BE49-F238E27FC236}">
                <a16:creationId xmlns:a16="http://schemas.microsoft.com/office/drawing/2014/main" id="{A2A236F3-741B-4D35-B5D8-CE6FB7E01FE7}"/>
              </a:ext>
            </a:extLst>
          </p:cNvPr>
          <p:cNvSpPr>
            <a:spLocks noGrp="1"/>
          </p:cNvSpPr>
          <p:nvPr>
            <p:ph type="pic" sz="quarter" idx="18" hasCustomPrompt="1"/>
          </p:nvPr>
        </p:nvSpPr>
        <p:spPr>
          <a:xfrm>
            <a:off x="6000730" y="0"/>
            <a:ext cx="6191270" cy="6858000"/>
          </a:xfrm>
          <a:solidFill>
            <a:schemeClr val="accent6"/>
          </a:solidFill>
        </p:spPr>
        <p:txBody>
          <a:bodyPr/>
          <a:lstStyle>
            <a:lvl1pPr algn="ctr">
              <a:buNone/>
              <a:defRPr>
                <a:solidFill>
                  <a:schemeClr val="accent6"/>
                </a:solidFill>
                <a:latin typeface="+mn-lt"/>
              </a:defRPr>
            </a:lvl1pPr>
          </a:lstStyle>
          <a:p>
            <a:r>
              <a:rPr lang="en-US"/>
              <a:t>Picture</a:t>
            </a:r>
          </a:p>
        </p:txBody>
      </p:sp>
      <p:sp>
        <p:nvSpPr>
          <p:cNvPr id="4" name="Rectangle 3">
            <a:extLst>
              <a:ext uri="{FF2B5EF4-FFF2-40B4-BE49-F238E27FC236}">
                <a16:creationId xmlns:a16="http://schemas.microsoft.com/office/drawing/2014/main" id="{31CDD9A1-FE51-41A1-8C8D-FDA7B913253F}"/>
              </a:ext>
            </a:extLst>
          </p:cNvPr>
          <p:cNvSpPr/>
          <p:nvPr userDrawn="1"/>
        </p:nvSpPr>
        <p:spPr>
          <a:xfrm>
            <a:off x="285565" y="285566"/>
            <a:ext cx="5405021"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raphic 3">
            <a:extLst>
              <a:ext uri="{FF2B5EF4-FFF2-40B4-BE49-F238E27FC236}">
                <a16:creationId xmlns:a16="http://schemas.microsoft.com/office/drawing/2014/main" id="{35FB84FF-8E5E-4861-B3BF-0F0192E59B4F}"/>
              </a:ext>
            </a:extLst>
          </p:cNvPr>
          <p:cNvSpPr/>
          <p:nvPr userDrawn="1"/>
        </p:nvSpPr>
        <p:spPr>
          <a:xfrm rot="1514662">
            <a:off x="2317266" y="5622803"/>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a:p>
        </p:txBody>
      </p:sp>
      <p:sp>
        <p:nvSpPr>
          <p:cNvPr id="8" name="Rectangle 7">
            <a:extLst>
              <a:ext uri="{FF2B5EF4-FFF2-40B4-BE49-F238E27FC236}">
                <a16:creationId xmlns:a16="http://schemas.microsoft.com/office/drawing/2014/main" id="{5E6E5DD7-751B-4BC5-B035-37ED6032D058}"/>
              </a:ext>
            </a:extLst>
          </p:cNvPr>
          <p:cNvSpPr/>
          <p:nvPr userDrawn="1"/>
        </p:nvSpPr>
        <p:spPr>
          <a:xfrm>
            <a:off x="647641" y="791905"/>
            <a:ext cx="4664641" cy="3927347"/>
          </a:xfrm>
          <a:prstGeom prst="rect">
            <a:avLst/>
          </a:prstGeom>
          <a:solidFill>
            <a:schemeClr val="bg1"/>
          </a:solidFill>
          <a:ln>
            <a:noFill/>
          </a:ln>
          <a:effectLst>
            <a:outerShdw blurRad="88900" dist="50800" dir="3000000" algn="tl"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34058EA-A15F-40E4-A9F3-8EA250D7FBF3}"/>
              </a:ext>
            </a:extLst>
          </p:cNvPr>
          <p:cNvSpPr/>
          <p:nvPr userDrawn="1"/>
        </p:nvSpPr>
        <p:spPr>
          <a:xfrm>
            <a:off x="1898788" y="521602"/>
            <a:ext cx="2162346" cy="52083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4">
            <a:extLst>
              <a:ext uri="{FF2B5EF4-FFF2-40B4-BE49-F238E27FC236}">
                <a16:creationId xmlns:a16="http://schemas.microsoft.com/office/drawing/2014/main" id="{72A691C7-3F2C-4DFD-B0FC-1A205B364192}"/>
              </a:ext>
            </a:extLst>
          </p:cNvPr>
          <p:cNvSpPr>
            <a:spLocks noGrp="1"/>
          </p:cNvSpPr>
          <p:nvPr>
            <p:ph type="pic" sz="quarter" idx="12" hasCustomPrompt="1"/>
          </p:nvPr>
        </p:nvSpPr>
        <p:spPr>
          <a:xfrm>
            <a:off x="984154" y="1120228"/>
            <a:ext cx="3992160" cy="2842172"/>
          </a:xfrm>
          <a:solidFill>
            <a:schemeClr val="accent5">
              <a:lumMod val="90000"/>
            </a:schemeClr>
          </a:solidFill>
        </p:spPr>
        <p:txBody>
          <a:bodyPr/>
          <a:lstStyle>
            <a:lvl1pPr algn="ctr">
              <a:buNone/>
              <a:defRPr>
                <a:solidFill>
                  <a:schemeClr val="accent5">
                    <a:lumMod val="90000"/>
                  </a:schemeClr>
                </a:solidFill>
                <a:latin typeface="+mn-lt"/>
              </a:defRPr>
            </a:lvl1pPr>
          </a:lstStyle>
          <a:p>
            <a:r>
              <a:rPr lang="en-US"/>
              <a:t>picture</a:t>
            </a:r>
          </a:p>
        </p:txBody>
      </p:sp>
      <p:sp>
        <p:nvSpPr>
          <p:cNvPr id="2" name="Title 1">
            <a:extLst>
              <a:ext uri="{FF2B5EF4-FFF2-40B4-BE49-F238E27FC236}">
                <a16:creationId xmlns:a16="http://schemas.microsoft.com/office/drawing/2014/main" id="{FEF44A2A-7969-48CC-B5CE-702F5C6376BF}"/>
              </a:ext>
            </a:extLst>
          </p:cNvPr>
          <p:cNvSpPr>
            <a:spLocks noGrp="1"/>
          </p:cNvSpPr>
          <p:nvPr>
            <p:ph type="title"/>
          </p:nvPr>
        </p:nvSpPr>
        <p:spPr>
          <a:xfrm>
            <a:off x="666113" y="5012463"/>
            <a:ext cx="4664641" cy="653277"/>
          </a:xfrm>
        </p:spPr>
        <p:txBody>
          <a:bodyPr vert="horz" lIns="0" tIns="0" rIns="0" bIns="0" rtlCol="0">
            <a:noAutofit/>
          </a:bodyPr>
          <a:lstStyle>
            <a:lvl1pPr algn="ctr">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p>
        </p:txBody>
      </p:sp>
    </p:spTree>
    <p:extLst>
      <p:ext uri="{BB962C8B-B14F-4D97-AF65-F5344CB8AC3E}">
        <p14:creationId xmlns:p14="http://schemas.microsoft.com/office/powerpoint/2010/main" val="2063334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Photo">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2" name="Picture Placeholder 25" descr="A close up of a coral&#10;&#10;Description automatically generated">
            <a:extLst>
              <a:ext uri="{FF2B5EF4-FFF2-40B4-BE49-F238E27FC236}">
                <a16:creationId xmlns:a16="http://schemas.microsoft.com/office/drawing/2014/main" id="{494EA73B-5244-4C80-99EB-DDE5EDF9EDE5}"/>
              </a:ext>
            </a:extLst>
          </p:cNvPr>
          <p:cNvPicPr>
            <a:picLocks noChangeAspect="1"/>
          </p:cNvPicPr>
          <p:nvPr userDrawn="1"/>
        </p:nvPicPr>
        <p:blipFill rotWithShape="1">
          <a:blip r:embed="rId2">
            <a:duotone>
              <a:schemeClr val="accent1">
                <a:shade val="45000"/>
                <a:satMod val="135000"/>
              </a:schemeClr>
              <a:prstClr val="white"/>
            </a:duotone>
            <a:alphaModFix amt="8000"/>
          </a:blip>
          <a:srcRect t="42935" b="815"/>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AA9CE015-6EB3-4DD0-8826-DCA2711CBE4F}"/>
              </a:ext>
            </a:extLst>
          </p:cNvPr>
          <p:cNvSpPr/>
          <p:nvPr/>
        </p:nvSpPr>
        <p:spPr>
          <a:xfrm>
            <a:off x="848391" y="764153"/>
            <a:ext cx="4664641" cy="559022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82B1BBD-5D08-4833-9588-FBABF1274F43}"/>
              </a:ext>
            </a:extLst>
          </p:cNvPr>
          <p:cNvSpPr/>
          <p:nvPr userDrawn="1"/>
        </p:nvSpPr>
        <p:spPr>
          <a:xfrm>
            <a:off x="2099538" y="484640"/>
            <a:ext cx="2162346" cy="53004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raphic 3">
            <a:extLst>
              <a:ext uri="{FF2B5EF4-FFF2-40B4-BE49-F238E27FC236}">
                <a16:creationId xmlns:a16="http://schemas.microsoft.com/office/drawing/2014/main" id="{8D4CA70A-5D6E-4779-8014-6C12C593AFCF}"/>
              </a:ext>
            </a:extLst>
          </p:cNvPr>
          <p:cNvSpPr/>
          <p:nvPr userDrawn="1"/>
        </p:nvSpPr>
        <p:spPr>
          <a:xfrm rot="1514662">
            <a:off x="8184917" y="3851221"/>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a:p>
        </p:txBody>
      </p:sp>
      <p:sp>
        <p:nvSpPr>
          <p:cNvPr id="10" name="Picture Placeholder 4">
            <a:extLst>
              <a:ext uri="{FF2B5EF4-FFF2-40B4-BE49-F238E27FC236}">
                <a16:creationId xmlns:a16="http://schemas.microsoft.com/office/drawing/2014/main" id="{FFF16015-5381-40DF-BF92-F9C4CCB72D0F}"/>
              </a:ext>
            </a:extLst>
          </p:cNvPr>
          <p:cNvSpPr>
            <a:spLocks noGrp="1"/>
          </p:cNvSpPr>
          <p:nvPr>
            <p:ph type="pic" sz="quarter" idx="12" hasCustomPrompt="1"/>
          </p:nvPr>
        </p:nvSpPr>
        <p:spPr>
          <a:xfrm>
            <a:off x="1184904" y="1164507"/>
            <a:ext cx="3992160" cy="4284881"/>
          </a:xfrm>
          <a:solidFill>
            <a:schemeClr val="accent5">
              <a:lumMod val="75000"/>
            </a:schemeClr>
          </a:solidFill>
        </p:spPr>
        <p:txBody>
          <a:bodyPr/>
          <a:lstStyle>
            <a:lvl1pPr algn="ctr">
              <a:buNone/>
              <a:defRPr>
                <a:solidFill>
                  <a:schemeClr val="accent5">
                    <a:lumMod val="75000"/>
                  </a:schemeClr>
                </a:solidFill>
                <a:latin typeface="+mn-lt"/>
              </a:defRPr>
            </a:lvl1pPr>
          </a:lstStyle>
          <a:p>
            <a:r>
              <a:rPr lang="en-US"/>
              <a:t>picture</a:t>
            </a:r>
          </a:p>
        </p:txBody>
      </p:sp>
      <p:sp>
        <p:nvSpPr>
          <p:cNvPr id="3" name="Title 2">
            <a:extLst>
              <a:ext uri="{FF2B5EF4-FFF2-40B4-BE49-F238E27FC236}">
                <a16:creationId xmlns:a16="http://schemas.microsoft.com/office/drawing/2014/main" id="{F3C1C624-86ED-41D8-8323-124CEDD3BFD7}"/>
              </a:ext>
            </a:extLst>
          </p:cNvPr>
          <p:cNvSpPr>
            <a:spLocks noGrp="1"/>
          </p:cNvSpPr>
          <p:nvPr>
            <p:ph type="title"/>
          </p:nvPr>
        </p:nvSpPr>
        <p:spPr>
          <a:xfrm>
            <a:off x="6610937" y="3103417"/>
            <a:ext cx="4514147" cy="811119"/>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p>
        </p:txBody>
      </p:sp>
    </p:spTree>
    <p:extLst>
      <p:ext uri="{BB962C8B-B14F-4D97-AF65-F5344CB8AC3E}">
        <p14:creationId xmlns:p14="http://schemas.microsoft.com/office/powerpoint/2010/main" val="7015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Photos">
    <p:bg>
      <p:bgPr>
        <a:solidFill>
          <a:srgbClr val="37463B"/>
        </a:solidFill>
        <a:effectLst/>
      </p:bgPr>
    </p:bg>
    <p:spTree>
      <p:nvGrpSpPr>
        <p:cNvPr id="1" name=""/>
        <p:cNvGrpSpPr/>
        <p:nvPr/>
      </p:nvGrpSpPr>
      <p:grpSpPr>
        <a:xfrm>
          <a:off x="0" y="0"/>
          <a:ext cx="0" cy="0"/>
          <a:chOff x="0" y="0"/>
          <a:chExt cx="0" cy="0"/>
        </a:xfrm>
      </p:grpSpPr>
      <p:pic>
        <p:nvPicPr>
          <p:cNvPr id="4" name="Picture Placeholder 25" descr="A close up of a coral&#10;&#10;Description automatically generated">
            <a:extLst>
              <a:ext uri="{FF2B5EF4-FFF2-40B4-BE49-F238E27FC236}">
                <a16:creationId xmlns:a16="http://schemas.microsoft.com/office/drawing/2014/main" id="{4B0ACBD7-EFB6-4100-A022-0B9A0A88CBEA}"/>
              </a:ext>
            </a:extLst>
          </p:cNvPr>
          <p:cNvPicPr>
            <a:picLocks noChangeAspect="1"/>
          </p:cNvPicPr>
          <p:nvPr userDrawn="1"/>
        </p:nvPicPr>
        <p:blipFill rotWithShape="1">
          <a:blip r:embed="rId2">
            <a:duotone>
              <a:prstClr val="black"/>
              <a:schemeClr val="tx2">
                <a:tint val="45000"/>
                <a:satMod val="400000"/>
              </a:schemeClr>
            </a:duotone>
            <a:alphaModFix amt="5000"/>
          </a:blip>
          <a:srcRect t="30332" b="13926"/>
          <a:stretch/>
        </p:blipFill>
        <p:spPr>
          <a:xfrm>
            <a:off x="-151534" y="0"/>
            <a:ext cx="12302836" cy="6858000"/>
          </a:xfrm>
          <a:prstGeom prst="rect">
            <a:avLst/>
          </a:prstGeom>
        </p:spPr>
      </p:pic>
      <p:sp>
        <p:nvSpPr>
          <p:cNvPr id="2" name="Graphic 11">
            <a:extLst>
              <a:ext uri="{FF2B5EF4-FFF2-40B4-BE49-F238E27FC236}">
                <a16:creationId xmlns:a16="http://schemas.microsoft.com/office/drawing/2014/main" id="{25082345-B677-4FCD-8A8F-A78A42503CCC}"/>
              </a:ext>
            </a:extLst>
          </p:cNvPr>
          <p:cNvSpPr/>
          <p:nvPr/>
        </p:nvSpPr>
        <p:spPr>
          <a:xfrm rot="20388820" flipH="1">
            <a:off x="1491896" y="5646588"/>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a:p>
        </p:txBody>
      </p:sp>
      <p:sp>
        <p:nvSpPr>
          <p:cNvPr id="3" name="Graphic 6">
            <a:extLst>
              <a:ext uri="{FF2B5EF4-FFF2-40B4-BE49-F238E27FC236}">
                <a16:creationId xmlns:a16="http://schemas.microsoft.com/office/drawing/2014/main" id="{3CB33A04-E7AD-4AC4-88B3-60ED7E9B9566}"/>
              </a:ext>
            </a:extLst>
          </p:cNvPr>
          <p:cNvSpPr/>
          <p:nvPr/>
        </p:nvSpPr>
        <p:spPr>
          <a:xfrm rot="1479909">
            <a:off x="9335388" y="5646587"/>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a:p>
        </p:txBody>
      </p:sp>
      <p:sp>
        <p:nvSpPr>
          <p:cNvPr id="23" name="Rectangle 22">
            <a:extLst>
              <a:ext uri="{FF2B5EF4-FFF2-40B4-BE49-F238E27FC236}">
                <a16:creationId xmlns:a16="http://schemas.microsoft.com/office/drawing/2014/main" id="{E976E5A3-E720-491F-80B9-92B94D665167}"/>
              </a:ext>
            </a:extLst>
          </p:cNvPr>
          <p:cNvSpPr/>
          <p:nvPr userDrawn="1"/>
        </p:nvSpPr>
        <p:spPr>
          <a:xfrm>
            <a:off x="524899"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70D647A-A7D0-4786-B3B1-01ECB0E5CEA2}"/>
              </a:ext>
            </a:extLst>
          </p:cNvPr>
          <p:cNvSpPr/>
          <p:nvPr userDrawn="1"/>
        </p:nvSpPr>
        <p:spPr>
          <a:xfrm>
            <a:off x="1413196"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96FA808-97EC-4F02-8C56-FE1435B9771D}"/>
              </a:ext>
            </a:extLst>
          </p:cNvPr>
          <p:cNvSpPr/>
          <p:nvPr userDrawn="1"/>
        </p:nvSpPr>
        <p:spPr>
          <a:xfrm>
            <a:off x="4386204"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E109696-1980-4D2D-B937-02F74014104E}"/>
              </a:ext>
            </a:extLst>
          </p:cNvPr>
          <p:cNvSpPr/>
          <p:nvPr userDrawn="1"/>
        </p:nvSpPr>
        <p:spPr>
          <a:xfrm>
            <a:off x="5274501"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447A092-9105-4154-A058-8646A83D73E4}"/>
              </a:ext>
            </a:extLst>
          </p:cNvPr>
          <p:cNvSpPr/>
          <p:nvPr userDrawn="1"/>
        </p:nvSpPr>
        <p:spPr>
          <a:xfrm>
            <a:off x="8247514" y="677261"/>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5407C56-9ECE-4F96-9CC0-5AF4992CB676}"/>
              </a:ext>
            </a:extLst>
          </p:cNvPr>
          <p:cNvSpPr/>
          <p:nvPr userDrawn="1"/>
        </p:nvSpPr>
        <p:spPr>
          <a:xfrm>
            <a:off x="9135811" y="329560"/>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18">
            <a:extLst>
              <a:ext uri="{FF2B5EF4-FFF2-40B4-BE49-F238E27FC236}">
                <a16:creationId xmlns:a16="http://schemas.microsoft.com/office/drawing/2014/main" id="{48F0D1A6-69DE-433E-821B-4FF1D0640D01}"/>
              </a:ext>
            </a:extLst>
          </p:cNvPr>
          <p:cNvSpPr>
            <a:spLocks noGrp="1"/>
          </p:cNvSpPr>
          <p:nvPr>
            <p:ph type="pic" sz="quarter" idx="10" hasCustomPrompt="1"/>
          </p:nvPr>
        </p:nvSpPr>
        <p:spPr>
          <a:xfrm>
            <a:off x="771015" y="947627"/>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a:t>Picture</a:t>
            </a:r>
          </a:p>
        </p:txBody>
      </p:sp>
      <p:sp>
        <p:nvSpPr>
          <p:cNvPr id="20" name="Picture Placeholder 18">
            <a:extLst>
              <a:ext uri="{FF2B5EF4-FFF2-40B4-BE49-F238E27FC236}">
                <a16:creationId xmlns:a16="http://schemas.microsoft.com/office/drawing/2014/main" id="{5433B204-C104-4815-BF09-872F084D86D9}"/>
              </a:ext>
            </a:extLst>
          </p:cNvPr>
          <p:cNvSpPr>
            <a:spLocks noGrp="1"/>
          </p:cNvSpPr>
          <p:nvPr>
            <p:ph type="pic" sz="quarter" idx="15" hasCustomPrompt="1"/>
          </p:nvPr>
        </p:nvSpPr>
        <p:spPr>
          <a:xfrm>
            <a:off x="4632320" y="947627"/>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a:t>Picture</a:t>
            </a:r>
          </a:p>
        </p:txBody>
      </p:sp>
      <p:sp>
        <p:nvSpPr>
          <p:cNvPr id="21" name="Picture Placeholder 18">
            <a:extLst>
              <a:ext uri="{FF2B5EF4-FFF2-40B4-BE49-F238E27FC236}">
                <a16:creationId xmlns:a16="http://schemas.microsoft.com/office/drawing/2014/main" id="{7E31EC5E-2551-4B7D-90D4-D3B557EA3E79}"/>
              </a:ext>
            </a:extLst>
          </p:cNvPr>
          <p:cNvSpPr>
            <a:spLocks noGrp="1"/>
          </p:cNvSpPr>
          <p:nvPr>
            <p:ph type="pic" sz="quarter" idx="16" hasCustomPrompt="1"/>
          </p:nvPr>
        </p:nvSpPr>
        <p:spPr>
          <a:xfrm>
            <a:off x="8493630" y="943258"/>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a:t>Picture</a:t>
            </a:r>
          </a:p>
        </p:txBody>
      </p:sp>
      <p:sp>
        <p:nvSpPr>
          <p:cNvPr id="5" name="Title 4">
            <a:extLst>
              <a:ext uri="{FF2B5EF4-FFF2-40B4-BE49-F238E27FC236}">
                <a16:creationId xmlns:a16="http://schemas.microsoft.com/office/drawing/2014/main" id="{A8BF323E-9C2D-48E5-BB6B-96419386C7A3}"/>
              </a:ext>
            </a:extLst>
          </p:cNvPr>
          <p:cNvSpPr>
            <a:spLocks noGrp="1"/>
          </p:cNvSpPr>
          <p:nvPr>
            <p:ph type="title"/>
          </p:nvPr>
        </p:nvSpPr>
        <p:spPr>
          <a:xfrm>
            <a:off x="3639067" y="5766800"/>
            <a:ext cx="4721634" cy="676186"/>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p>
        </p:txBody>
      </p:sp>
    </p:spTree>
    <p:extLst>
      <p:ext uri="{BB962C8B-B14F-4D97-AF65-F5344CB8AC3E}">
        <p14:creationId xmlns:p14="http://schemas.microsoft.com/office/powerpoint/2010/main" val="2205815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Photos">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25742E-0B47-444B-8B8B-BB03EAE7FC4B}"/>
              </a:ext>
            </a:extLst>
          </p:cNvPr>
          <p:cNvSpPr/>
          <p:nvPr userDrawn="1"/>
        </p:nvSpPr>
        <p:spPr>
          <a:xfrm>
            <a:off x="0" y="-7732"/>
            <a:ext cx="12191010" cy="68657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rug&#10;&#10;Description automatically generated">
            <a:extLst>
              <a:ext uri="{FF2B5EF4-FFF2-40B4-BE49-F238E27FC236}">
                <a16:creationId xmlns:a16="http://schemas.microsoft.com/office/drawing/2014/main" id="{E4D5090F-2595-49C8-8F31-FCFF302CB39B}"/>
              </a:ext>
            </a:extLst>
          </p:cNvPr>
          <p:cNvPicPr>
            <a:picLocks noChangeAspect="1"/>
          </p:cNvPicPr>
          <p:nvPr userDrawn="1"/>
        </p:nvPicPr>
        <p:blipFill rotWithShape="1">
          <a:blip r:embed="rId2">
            <a:duotone>
              <a:schemeClr val="accent6">
                <a:shade val="45000"/>
                <a:satMod val="135000"/>
              </a:schemeClr>
              <a:prstClr val="white"/>
            </a:duotone>
            <a:alphaModFix amt="5000"/>
          </a:blip>
          <a:srcRect l="3541" r="2143" b="34177"/>
          <a:stretch/>
        </p:blipFill>
        <p:spPr>
          <a:xfrm rot="10800000" flipV="1">
            <a:off x="-7" y="-7646"/>
            <a:ext cx="12191017" cy="5087646"/>
          </a:xfrm>
          <a:prstGeom prst="rect">
            <a:avLst/>
          </a:prstGeom>
        </p:spPr>
      </p:pic>
      <p:sp>
        <p:nvSpPr>
          <p:cNvPr id="40" name="Rectangle 39">
            <a:extLst>
              <a:ext uri="{FF2B5EF4-FFF2-40B4-BE49-F238E27FC236}">
                <a16:creationId xmlns:a16="http://schemas.microsoft.com/office/drawing/2014/main" id="{7A53ABB2-D679-4B08-8670-374EBC192A70}"/>
              </a:ext>
            </a:extLst>
          </p:cNvPr>
          <p:cNvSpPr/>
          <p:nvPr userDrawn="1"/>
        </p:nvSpPr>
        <p:spPr>
          <a:xfrm>
            <a:off x="539327"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8FA6E14-528F-4D1D-8DED-CC55E7F4D15A}"/>
              </a:ext>
            </a:extLst>
          </p:cNvPr>
          <p:cNvSpPr/>
          <p:nvPr userDrawn="1"/>
        </p:nvSpPr>
        <p:spPr>
          <a:xfrm>
            <a:off x="1140392"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76D0D81-7898-4FD0-B5CB-91DC005C6CD8}"/>
              </a:ext>
            </a:extLst>
          </p:cNvPr>
          <p:cNvSpPr/>
          <p:nvPr/>
        </p:nvSpPr>
        <p:spPr>
          <a:xfrm>
            <a:off x="3336321"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7715DBE-F5C3-4046-BFEF-BC9F50A9DAE1}"/>
              </a:ext>
            </a:extLst>
          </p:cNvPr>
          <p:cNvSpPr/>
          <p:nvPr userDrawn="1"/>
        </p:nvSpPr>
        <p:spPr>
          <a:xfrm>
            <a:off x="3937386"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70D90CF-903F-438D-B2DC-69E7F8BE88A1}"/>
              </a:ext>
            </a:extLst>
          </p:cNvPr>
          <p:cNvSpPr/>
          <p:nvPr userDrawn="1"/>
        </p:nvSpPr>
        <p:spPr>
          <a:xfrm>
            <a:off x="6133415" y="3393059"/>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96F7532-1DBF-4548-BD12-CFF9D1595916}"/>
              </a:ext>
            </a:extLst>
          </p:cNvPr>
          <p:cNvSpPr/>
          <p:nvPr userDrawn="1"/>
        </p:nvSpPr>
        <p:spPr>
          <a:xfrm>
            <a:off x="6734480" y="3079336"/>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542E3DD0-50DC-45B6-8B27-EE9F633A9A80}"/>
              </a:ext>
            </a:extLst>
          </p:cNvPr>
          <p:cNvSpPr/>
          <p:nvPr/>
        </p:nvSpPr>
        <p:spPr>
          <a:xfrm>
            <a:off x="8928137" y="3393143"/>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9F0792B-F250-4A87-B672-10CD1FF7DB06}"/>
              </a:ext>
            </a:extLst>
          </p:cNvPr>
          <p:cNvSpPr/>
          <p:nvPr userDrawn="1"/>
        </p:nvSpPr>
        <p:spPr>
          <a:xfrm>
            <a:off x="9529202" y="3079420"/>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694DB7F-A747-40DE-96EF-1D82762E6F21}"/>
              </a:ext>
            </a:extLst>
          </p:cNvPr>
          <p:cNvSpPr/>
          <p:nvPr userDrawn="1"/>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15">
            <a:extLst>
              <a:ext uri="{FF2B5EF4-FFF2-40B4-BE49-F238E27FC236}">
                <a16:creationId xmlns:a16="http://schemas.microsoft.com/office/drawing/2014/main" id="{A4F23455-1CA2-484A-A539-C13F39C102E4}"/>
              </a:ext>
            </a:extLst>
          </p:cNvPr>
          <p:cNvSpPr>
            <a:spLocks noGrp="1"/>
          </p:cNvSpPr>
          <p:nvPr>
            <p:ph type="body" sz="quarter" idx="15" hasCustomPrompt="1"/>
          </p:nvPr>
        </p:nvSpPr>
        <p:spPr>
          <a:xfrm>
            <a:off x="4785707" y="743985"/>
            <a:ext cx="1039006" cy="368878"/>
          </a:xfrm>
        </p:spPr>
        <p:txBody>
          <a:bodyPr/>
          <a:lstStyle>
            <a:lvl1pPr algn="r">
              <a:buFontTx/>
              <a:buNone/>
              <a:defRPr sz="2400" i="1">
                <a:solidFill>
                  <a:schemeClr val="accent3">
                    <a:lumMod val="20000"/>
                    <a:lumOff val="80000"/>
                  </a:schemeClr>
                </a:solidFill>
                <a:latin typeface="+mn-lt"/>
              </a:defRPr>
            </a:lvl1pPr>
          </a:lstStyle>
          <a:p>
            <a:pPr lvl="0"/>
            <a:r>
              <a:rPr lang="en-US"/>
              <a:t>subtitle</a:t>
            </a:r>
          </a:p>
        </p:txBody>
      </p:sp>
      <p:sp>
        <p:nvSpPr>
          <p:cNvPr id="4" name="Graphic 21">
            <a:extLst>
              <a:ext uri="{FF2B5EF4-FFF2-40B4-BE49-F238E27FC236}">
                <a16:creationId xmlns:a16="http://schemas.microsoft.com/office/drawing/2014/main" id="{02AF6E82-BA59-498B-9E11-F1E1BEA76522}"/>
              </a:ext>
            </a:extLst>
          </p:cNvPr>
          <p:cNvSpPr/>
          <p:nvPr/>
        </p:nvSpPr>
        <p:spPr>
          <a:xfrm rot="1600662">
            <a:off x="5546311" y="2233118"/>
            <a:ext cx="1100563" cy="563350"/>
          </a:xfrm>
          <a:custGeom>
            <a:avLst/>
            <a:gdLst>
              <a:gd name="connsiteX0" fmla="*/ 1100560 w 1100563"/>
              <a:gd name="connsiteY0" fmla="*/ 57532 h 563350"/>
              <a:gd name="connsiteX1" fmla="*/ 1083745 w 1100563"/>
              <a:gd name="connsiteY1" fmla="*/ 74346 h 563350"/>
              <a:gd name="connsiteX2" fmla="*/ 1087472 w 1100563"/>
              <a:gd name="connsiteY2" fmla="*/ 83617 h 563350"/>
              <a:gd name="connsiteX3" fmla="*/ 1085654 w 1100563"/>
              <a:gd name="connsiteY3" fmla="*/ 86707 h 563350"/>
              <a:gd name="connsiteX4" fmla="*/ 1005400 w 1100563"/>
              <a:gd name="connsiteY4" fmla="*/ 138695 h 563350"/>
              <a:gd name="connsiteX5" fmla="*/ 946686 w 1100563"/>
              <a:gd name="connsiteY5" fmla="*/ 164780 h 563350"/>
              <a:gd name="connsiteX6" fmla="*/ 879429 w 1100563"/>
              <a:gd name="connsiteY6" fmla="*/ 192955 h 563350"/>
              <a:gd name="connsiteX7" fmla="*/ 853163 w 1100563"/>
              <a:gd name="connsiteY7" fmla="*/ 203407 h 563350"/>
              <a:gd name="connsiteX8" fmla="*/ 902969 w 1100563"/>
              <a:gd name="connsiteY8" fmla="*/ 207588 h 563350"/>
              <a:gd name="connsiteX9" fmla="*/ 950776 w 1100563"/>
              <a:gd name="connsiteY9" fmla="*/ 198136 h 563350"/>
              <a:gd name="connsiteX10" fmla="*/ 952140 w 1100563"/>
              <a:gd name="connsiteY10" fmla="*/ 201862 h 563350"/>
              <a:gd name="connsiteX11" fmla="*/ 941688 w 1100563"/>
              <a:gd name="connsiteY11" fmla="*/ 212496 h 563350"/>
              <a:gd name="connsiteX12" fmla="*/ 984587 w 1100563"/>
              <a:gd name="connsiteY12" fmla="*/ 235763 h 563350"/>
              <a:gd name="connsiteX13" fmla="*/ 983587 w 1100563"/>
              <a:gd name="connsiteY13" fmla="*/ 239308 h 563350"/>
              <a:gd name="connsiteX14" fmla="*/ 973226 w 1100563"/>
              <a:gd name="connsiteY14" fmla="*/ 238490 h 563350"/>
              <a:gd name="connsiteX15" fmla="*/ 920602 w 1100563"/>
              <a:gd name="connsiteY15" fmla="*/ 227038 h 563350"/>
              <a:gd name="connsiteX16" fmla="*/ 840893 w 1100563"/>
              <a:gd name="connsiteY16" fmla="*/ 227038 h 563350"/>
              <a:gd name="connsiteX17" fmla="*/ 839166 w 1100563"/>
              <a:gd name="connsiteY17" fmla="*/ 227311 h 563350"/>
              <a:gd name="connsiteX18" fmla="*/ 733918 w 1100563"/>
              <a:gd name="connsiteY18" fmla="*/ 267665 h 563350"/>
              <a:gd name="connsiteX19" fmla="*/ 717649 w 1100563"/>
              <a:gd name="connsiteY19" fmla="*/ 285206 h 563350"/>
              <a:gd name="connsiteX20" fmla="*/ 699744 w 1100563"/>
              <a:gd name="connsiteY20" fmla="*/ 315108 h 563350"/>
              <a:gd name="connsiteX21" fmla="*/ 656936 w 1100563"/>
              <a:gd name="connsiteY21" fmla="*/ 351373 h 563350"/>
              <a:gd name="connsiteX22" fmla="*/ 580863 w 1100563"/>
              <a:gd name="connsiteY22" fmla="*/ 394726 h 563350"/>
              <a:gd name="connsiteX23" fmla="*/ 613855 w 1100563"/>
              <a:gd name="connsiteY23" fmla="*/ 397998 h 563350"/>
              <a:gd name="connsiteX24" fmla="*/ 707197 w 1100563"/>
              <a:gd name="connsiteY24" fmla="*/ 364279 h 563350"/>
              <a:gd name="connsiteX25" fmla="*/ 777362 w 1100563"/>
              <a:gd name="connsiteY25" fmla="*/ 359462 h 563350"/>
              <a:gd name="connsiteX26" fmla="*/ 786451 w 1100563"/>
              <a:gd name="connsiteY26" fmla="*/ 367369 h 563350"/>
              <a:gd name="connsiteX27" fmla="*/ 775544 w 1100563"/>
              <a:gd name="connsiteY27" fmla="*/ 369278 h 563350"/>
              <a:gd name="connsiteX28" fmla="*/ 730100 w 1100563"/>
              <a:gd name="connsiteY28" fmla="*/ 377639 h 563350"/>
              <a:gd name="connsiteX29" fmla="*/ 626943 w 1100563"/>
              <a:gd name="connsiteY29" fmla="*/ 419175 h 563350"/>
              <a:gd name="connsiteX30" fmla="*/ 603130 w 1100563"/>
              <a:gd name="connsiteY30" fmla="*/ 422356 h 563350"/>
              <a:gd name="connsiteX31" fmla="*/ 528238 w 1100563"/>
              <a:gd name="connsiteY31" fmla="*/ 440897 h 563350"/>
              <a:gd name="connsiteX32" fmla="*/ 457982 w 1100563"/>
              <a:gd name="connsiteY32" fmla="*/ 479434 h 563350"/>
              <a:gd name="connsiteX33" fmla="*/ 417537 w 1100563"/>
              <a:gd name="connsiteY33" fmla="*/ 483524 h 563350"/>
              <a:gd name="connsiteX34" fmla="*/ 376274 w 1100563"/>
              <a:gd name="connsiteY34" fmla="*/ 478070 h 563350"/>
              <a:gd name="connsiteX35" fmla="*/ 364549 w 1100563"/>
              <a:gd name="connsiteY35" fmla="*/ 476525 h 563350"/>
              <a:gd name="connsiteX36" fmla="*/ 328012 w 1100563"/>
              <a:gd name="connsiteY36" fmla="*/ 480524 h 563350"/>
              <a:gd name="connsiteX37" fmla="*/ 206859 w 1100563"/>
              <a:gd name="connsiteY37" fmla="*/ 545509 h 563350"/>
              <a:gd name="connsiteX38" fmla="*/ 165232 w 1100563"/>
              <a:gd name="connsiteY38" fmla="*/ 557052 h 563350"/>
              <a:gd name="connsiteX39" fmla="*/ 95612 w 1100563"/>
              <a:gd name="connsiteY39" fmla="*/ 560233 h 563350"/>
              <a:gd name="connsiteX40" fmla="*/ 68164 w 1100563"/>
              <a:gd name="connsiteY40" fmla="*/ 563051 h 563350"/>
              <a:gd name="connsiteX41" fmla="*/ 49713 w 1100563"/>
              <a:gd name="connsiteY41" fmla="*/ 561596 h 563350"/>
              <a:gd name="connsiteX42" fmla="*/ 19175 w 1100563"/>
              <a:gd name="connsiteY42" fmla="*/ 545146 h 563350"/>
              <a:gd name="connsiteX43" fmla="*/ 270 w 1100563"/>
              <a:gd name="connsiteY43" fmla="*/ 513153 h 563350"/>
              <a:gd name="connsiteX44" fmla="*/ 10813 w 1100563"/>
              <a:gd name="connsiteY44" fmla="*/ 499156 h 563350"/>
              <a:gd name="connsiteX45" fmla="*/ 125241 w 1100563"/>
              <a:gd name="connsiteY45" fmla="*/ 503428 h 563350"/>
              <a:gd name="connsiteX46" fmla="*/ 245395 w 1100563"/>
              <a:gd name="connsiteY46" fmla="*/ 476162 h 563350"/>
              <a:gd name="connsiteX47" fmla="*/ 309562 w 1100563"/>
              <a:gd name="connsiteY47" fmla="*/ 434081 h 563350"/>
              <a:gd name="connsiteX48" fmla="*/ 325649 w 1100563"/>
              <a:gd name="connsiteY48" fmla="*/ 416630 h 563350"/>
              <a:gd name="connsiteX49" fmla="*/ 339919 w 1100563"/>
              <a:gd name="connsiteY49" fmla="*/ 402452 h 563350"/>
              <a:gd name="connsiteX50" fmla="*/ 374820 w 1100563"/>
              <a:gd name="connsiteY50" fmla="*/ 386728 h 563350"/>
              <a:gd name="connsiteX51" fmla="*/ 389634 w 1100563"/>
              <a:gd name="connsiteY51" fmla="*/ 381911 h 563350"/>
              <a:gd name="connsiteX52" fmla="*/ 431988 w 1100563"/>
              <a:gd name="connsiteY52" fmla="*/ 341739 h 563350"/>
              <a:gd name="connsiteX53" fmla="*/ 445076 w 1100563"/>
              <a:gd name="connsiteY53" fmla="*/ 319562 h 563350"/>
              <a:gd name="connsiteX54" fmla="*/ 456164 w 1100563"/>
              <a:gd name="connsiteY54" fmla="*/ 302475 h 563350"/>
              <a:gd name="connsiteX55" fmla="*/ 462163 w 1100563"/>
              <a:gd name="connsiteY55" fmla="*/ 310110 h 563350"/>
              <a:gd name="connsiteX56" fmla="*/ 452347 w 1100563"/>
              <a:gd name="connsiteY56" fmla="*/ 324470 h 563350"/>
              <a:gd name="connsiteX57" fmla="*/ 451529 w 1100563"/>
              <a:gd name="connsiteY57" fmla="*/ 349828 h 563350"/>
              <a:gd name="connsiteX58" fmla="*/ 464799 w 1100563"/>
              <a:gd name="connsiteY58" fmla="*/ 339466 h 563350"/>
              <a:gd name="connsiteX59" fmla="*/ 479522 w 1100563"/>
              <a:gd name="connsiteY59" fmla="*/ 331559 h 563350"/>
              <a:gd name="connsiteX60" fmla="*/ 474251 w 1100563"/>
              <a:gd name="connsiteY60" fmla="*/ 345283 h 563350"/>
              <a:gd name="connsiteX61" fmla="*/ 386362 w 1100563"/>
              <a:gd name="connsiteY61" fmla="*/ 415994 h 563350"/>
              <a:gd name="connsiteX62" fmla="*/ 384363 w 1100563"/>
              <a:gd name="connsiteY62" fmla="*/ 420357 h 563350"/>
              <a:gd name="connsiteX63" fmla="*/ 511606 w 1100563"/>
              <a:gd name="connsiteY63" fmla="*/ 400089 h 563350"/>
              <a:gd name="connsiteX64" fmla="*/ 532965 w 1100563"/>
              <a:gd name="connsiteY64" fmla="*/ 377639 h 563350"/>
              <a:gd name="connsiteX65" fmla="*/ 540690 w 1100563"/>
              <a:gd name="connsiteY65" fmla="*/ 373731 h 563350"/>
              <a:gd name="connsiteX66" fmla="*/ 643848 w 1100563"/>
              <a:gd name="connsiteY66" fmla="*/ 319289 h 563350"/>
              <a:gd name="connsiteX67" fmla="*/ 682293 w 1100563"/>
              <a:gd name="connsiteY67" fmla="*/ 281116 h 563350"/>
              <a:gd name="connsiteX68" fmla="*/ 690382 w 1100563"/>
              <a:gd name="connsiteY68" fmla="*/ 267756 h 563350"/>
              <a:gd name="connsiteX69" fmla="*/ 767546 w 1100563"/>
              <a:gd name="connsiteY69" fmla="*/ 207497 h 563350"/>
              <a:gd name="connsiteX70" fmla="*/ 853435 w 1100563"/>
              <a:gd name="connsiteY70" fmla="*/ 180503 h 563350"/>
              <a:gd name="connsiteX71" fmla="*/ 897243 w 1100563"/>
              <a:gd name="connsiteY71" fmla="*/ 156691 h 563350"/>
              <a:gd name="connsiteX72" fmla="*/ 953685 w 1100563"/>
              <a:gd name="connsiteY72" fmla="*/ 99795 h 563350"/>
              <a:gd name="connsiteX73" fmla="*/ 963137 w 1100563"/>
              <a:gd name="connsiteY73" fmla="*/ 87434 h 563350"/>
              <a:gd name="connsiteX74" fmla="*/ 984678 w 1100563"/>
              <a:gd name="connsiteY74" fmla="*/ 26903 h 563350"/>
              <a:gd name="connsiteX75" fmla="*/ 983223 w 1100563"/>
              <a:gd name="connsiteY75" fmla="*/ 13633 h 563350"/>
              <a:gd name="connsiteX76" fmla="*/ 984132 w 1100563"/>
              <a:gd name="connsiteY76" fmla="*/ 0 h 563350"/>
              <a:gd name="connsiteX77" fmla="*/ 997856 w 1100563"/>
              <a:gd name="connsiteY77" fmla="*/ 21268 h 563350"/>
              <a:gd name="connsiteX78" fmla="*/ 1029758 w 1100563"/>
              <a:gd name="connsiteY78" fmla="*/ 6817 h 563350"/>
              <a:gd name="connsiteX79" fmla="*/ 1026759 w 1100563"/>
              <a:gd name="connsiteY79" fmla="*/ 11088 h 563350"/>
              <a:gd name="connsiteX80" fmla="*/ 986314 w 1100563"/>
              <a:gd name="connsiteY80" fmla="*/ 69984 h 563350"/>
              <a:gd name="connsiteX81" fmla="*/ 978134 w 1100563"/>
              <a:gd name="connsiteY81" fmla="*/ 87162 h 563350"/>
              <a:gd name="connsiteX82" fmla="*/ 947504 w 1100563"/>
              <a:gd name="connsiteY82" fmla="*/ 135968 h 563350"/>
              <a:gd name="connsiteX83" fmla="*/ 967772 w 1100563"/>
              <a:gd name="connsiteY83" fmla="*/ 137059 h 563350"/>
              <a:gd name="connsiteX84" fmla="*/ 1024396 w 1100563"/>
              <a:gd name="connsiteY84" fmla="*/ 114610 h 563350"/>
              <a:gd name="connsiteX85" fmla="*/ 1038483 w 1100563"/>
              <a:gd name="connsiteY85" fmla="*/ 102249 h 563350"/>
              <a:gd name="connsiteX86" fmla="*/ 1072839 w 1100563"/>
              <a:gd name="connsiteY86" fmla="*/ 67711 h 563350"/>
              <a:gd name="connsiteX87" fmla="*/ 1100560 w 1100563"/>
              <a:gd name="connsiteY87" fmla="*/ 57532 h 56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100563" h="563350">
                <a:moveTo>
                  <a:pt x="1100560" y="57532"/>
                </a:moveTo>
                <a:cubicBezTo>
                  <a:pt x="1100832" y="68802"/>
                  <a:pt x="1087199" y="65258"/>
                  <a:pt x="1083745" y="74346"/>
                </a:cubicBezTo>
                <a:cubicBezTo>
                  <a:pt x="1084654" y="76709"/>
                  <a:pt x="1086109" y="80254"/>
                  <a:pt x="1087472" y="83617"/>
                </a:cubicBezTo>
                <a:cubicBezTo>
                  <a:pt x="1086745" y="84889"/>
                  <a:pt x="1086472" y="86162"/>
                  <a:pt x="1085654" y="86707"/>
                </a:cubicBezTo>
                <a:cubicBezTo>
                  <a:pt x="1059024" y="104248"/>
                  <a:pt x="1032939" y="122790"/>
                  <a:pt x="1005400" y="138695"/>
                </a:cubicBezTo>
                <a:cubicBezTo>
                  <a:pt x="986950" y="149329"/>
                  <a:pt x="966409" y="156418"/>
                  <a:pt x="946686" y="164780"/>
                </a:cubicBezTo>
                <a:cubicBezTo>
                  <a:pt x="924328" y="174323"/>
                  <a:pt x="901879" y="183594"/>
                  <a:pt x="879429" y="192955"/>
                </a:cubicBezTo>
                <a:cubicBezTo>
                  <a:pt x="870977" y="196500"/>
                  <a:pt x="862433" y="199681"/>
                  <a:pt x="853163" y="203407"/>
                </a:cubicBezTo>
                <a:cubicBezTo>
                  <a:pt x="870431" y="204680"/>
                  <a:pt x="887064" y="204134"/>
                  <a:pt x="902969" y="207588"/>
                </a:cubicBezTo>
                <a:cubicBezTo>
                  <a:pt x="920511" y="211405"/>
                  <a:pt x="934417" y="197954"/>
                  <a:pt x="950776" y="198136"/>
                </a:cubicBezTo>
                <a:cubicBezTo>
                  <a:pt x="951231" y="199408"/>
                  <a:pt x="951685" y="200590"/>
                  <a:pt x="952140" y="201862"/>
                </a:cubicBezTo>
                <a:cubicBezTo>
                  <a:pt x="948868" y="205225"/>
                  <a:pt x="945596" y="208497"/>
                  <a:pt x="941688" y="212496"/>
                </a:cubicBezTo>
                <a:cubicBezTo>
                  <a:pt x="956139" y="220403"/>
                  <a:pt x="970317" y="228038"/>
                  <a:pt x="984587" y="235763"/>
                </a:cubicBezTo>
                <a:cubicBezTo>
                  <a:pt x="984223" y="236945"/>
                  <a:pt x="983950" y="238126"/>
                  <a:pt x="983587" y="239308"/>
                </a:cubicBezTo>
                <a:cubicBezTo>
                  <a:pt x="980133" y="239035"/>
                  <a:pt x="976589" y="239217"/>
                  <a:pt x="973226" y="238490"/>
                </a:cubicBezTo>
                <a:cubicBezTo>
                  <a:pt x="955684" y="234673"/>
                  <a:pt x="938325" y="228310"/>
                  <a:pt x="920602" y="227038"/>
                </a:cubicBezTo>
                <a:cubicBezTo>
                  <a:pt x="894153" y="225220"/>
                  <a:pt x="867523" y="226856"/>
                  <a:pt x="840893" y="227038"/>
                </a:cubicBezTo>
                <a:cubicBezTo>
                  <a:pt x="840348" y="227038"/>
                  <a:pt x="839711" y="227311"/>
                  <a:pt x="839166" y="227311"/>
                </a:cubicBezTo>
                <a:cubicBezTo>
                  <a:pt x="797539" y="223493"/>
                  <a:pt x="767001" y="249396"/>
                  <a:pt x="733918" y="267665"/>
                </a:cubicBezTo>
                <a:cubicBezTo>
                  <a:pt x="727283" y="271300"/>
                  <a:pt x="722193" y="278662"/>
                  <a:pt x="717649" y="285206"/>
                </a:cubicBezTo>
                <a:cubicBezTo>
                  <a:pt x="711105" y="294749"/>
                  <a:pt x="705743" y="305111"/>
                  <a:pt x="699744" y="315108"/>
                </a:cubicBezTo>
                <a:cubicBezTo>
                  <a:pt x="689474" y="331923"/>
                  <a:pt x="675568" y="343011"/>
                  <a:pt x="656936" y="351373"/>
                </a:cubicBezTo>
                <a:cubicBezTo>
                  <a:pt x="631396" y="362734"/>
                  <a:pt x="608038" y="378912"/>
                  <a:pt x="580863" y="394726"/>
                </a:cubicBezTo>
                <a:cubicBezTo>
                  <a:pt x="594041" y="400270"/>
                  <a:pt x="604130" y="401452"/>
                  <a:pt x="613855" y="397998"/>
                </a:cubicBezTo>
                <a:cubicBezTo>
                  <a:pt x="645120" y="387092"/>
                  <a:pt x="676113" y="375640"/>
                  <a:pt x="707197" y="364279"/>
                </a:cubicBezTo>
                <a:cubicBezTo>
                  <a:pt x="730191" y="355826"/>
                  <a:pt x="753550" y="353281"/>
                  <a:pt x="777362" y="359462"/>
                </a:cubicBezTo>
                <a:cubicBezTo>
                  <a:pt x="780725" y="360371"/>
                  <a:pt x="783724" y="362643"/>
                  <a:pt x="786451" y="367369"/>
                </a:cubicBezTo>
                <a:cubicBezTo>
                  <a:pt x="782816" y="368096"/>
                  <a:pt x="778907" y="370005"/>
                  <a:pt x="775544" y="369278"/>
                </a:cubicBezTo>
                <a:cubicBezTo>
                  <a:pt x="759094" y="365733"/>
                  <a:pt x="744643" y="371822"/>
                  <a:pt x="730100" y="377639"/>
                </a:cubicBezTo>
                <a:cubicBezTo>
                  <a:pt x="695654" y="391454"/>
                  <a:pt x="661480" y="405815"/>
                  <a:pt x="626943" y="419175"/>
                </a:cubicBezTo>
                <a:cubicBezTo>
                  <a:pt x="619672" y="421993"/>
                  <a:pt x="611037" y="422992"/>
                  <a:pt x="603130" y="422356"/>
                </a:cubicBezTo>
                <a:cubicBezTo>
                  <a:pt x="575955" y="420357"/>
                  <a:pt x="551597" y="428173"/>
                  <a:pt x="528238" y="440897"/>
                </a:cubicBezTo>
                <a:cubicBezTo>
                  <a:pt x="504789" y="453712"/>
                  <a:pt x="481158" y="466164"/>
                  <a:pt x="457982" y="479434"/>
                </a:cubicBezTo>
                <a:cubicBezTo>
                  <a:pt x="444803" y="487068"/>
                  <a:pt x="431624" y="486159"/>
                  <a:pt x="417537" y="483524"/>
                </a:cubicBezTo>
                <a:cubicBezTo>
                  <a:pt x="403904" y="480979"/>
                  <a:pt x="390089" y="479797"/>
                  <a:pt x="376274" y="478070"/>
                </a:cubicBezTo>
                <a:cubicBezTo>
                  <a:pt x="372366" y="477616"/>
                  <a:pt x="367912" y="478161"/>
                  <a:pt x="364549" y="476525"/>
                </a:cubicBezTo>
                <a:cubicBezTo>
                  <a:pt x="351370" y="470436"/>
                  <a:pt x="339646" y="474253"/>
                  <a:pt x="328012" y="480524"/>
                </a:cubicBezTo>
                <a:cubicBezTo>
                  <a:pt x="287658" y="502247"/>
                  <a:pt x="247667" y="524787"/>
                  <a:pt x="206859" y="545509"/>
                </a:cubicBezTo>
                <a:cubicBezTo>
                  <a:pt x="194225" y="551871"/>
                  <a:pt x="179410" y="555507"/>
                  <a:pt x="165232" y="557052"/>
                </a:cubicBezTo>
                <a:cubicBezTo>
                  <a:pt x="142146" y="559506"/>
                  <a:pt x="118788" y="559052"/>
                  <a:pt x="95612" y="560233"/>
                </a:cubicBezTo>
                <a:cubicBezTo>
                  <a:pt x="86432" y="560688"/>
                  <a:pt x="77343" y="562596"/>
                  <a:pt x="68164" y="563051"/>
                </a:cubicBezTo>
                <a:cubicBezTo>
                  <a:pt x="61983" y="563414"/>
                  <a:pt x="55167" y="563869"/>
                  <a:pt x="49713" y="561596"/>
                </a:cubicBezTo>
                <a:cubicBezTo>
                  <a:pt x="39079" y="557143"/>
                  <a:pt x="28809" y="551417"/>
                  <a:pt x="19175" y="545146"/>
                </a:cubicBezTo>
                <a:cubicBezTo>
                  <a:pt x="7814" y="537784"/>
                  <a:pt x="1906" y="526514"/>
                  <a:pt x="270" y="513153"/>
                </a:cubicBezTo>
                <a:cubicBezTo>
                  <a:pt x="-911" y="503519"/>
                  <a:pt x="1634" y="500429"/>
                  <a:pt x="10813" y="499156"/>
                </a:cubicBezTo>
                <a:cubicBezTo>
                  <a:pt x="49168" y="493612"/>
                  <a:pt x="87886" y="495521"/>
                  <a:pt x="125241" y="503428"/>
                </a:cubicBezTo>
                <a:cubicBezTo>
                  <a:pt x="170685" y="513062"/>
                  <a:pt x="208767" y="500156"/>
                  <a:pt x="245395" y="476162"/>
                </a:cubicBezTo>
                <a:cubicBezTo>
                  <a:pt x="266754" y="462165"/>
                  <a:pt x="287840" y="447532"/>
                  <a:pt x="309562" y="434081"/>
                </a:cubicBezTo>
                <a:cubicBezTo>
                  <a:pt x="316924" y="429536"/>
                  <a:pt x="322741" y="424356"/>
                  <a:pt x="325649" y="416630"/>
                </a:cubicBezTo>
                <a:cubicBezTo>
                  <a:pt x="328376" y="409359"/>
                  <a:pt x="333102" y="405360"/>
                  <a:pt x="339919" y="402452"/>
                </a:cubicBezTo>
                <a:cubicBezTo>
                  <a:pt x="351643" y="397362"/>
                  <a:pt x="363095" y="391818"/>
                  <a:pt x="374820" y="386728"/>
                </a:cubicBezTo>
                <a:cubicBezTo>
                  <a:pt x="379546" y="384638"/>
                  <a:pt x="384545" y="382820"/>
                  <a:pt x="389634" y="381911"/>
                </a:cubicBezTo>
                <a:cubicBezTo>
                  <a:pt x="409630" y="378185"/>
                  <a:pt x="425808" y="362007"/>
                  <a:pt x="431988" y="341739"/>
                </a:cubicBezTo>
                <a:cubicBezTo>
                  <a:pt x="434442" y="333740"/>
                  <a:pt x="440532" y="326833"/>
                  <a:pt x="445076" y="319562"/>
                </a:cubicBezTo>
                <a:cubicBezTo>
                  <a:pt x="448711" y="313654"/>
                  <a:pt x="452620" y="307928"/>
                  <a:pt x="456164" y="302475"/>
                </a:cubicBezTo>
                <a:cubicBezTo>
                  <a:pt x="462345" y="302566"/>
                  <a:pt x="464799" y="305111"/>
                  <a:pt x="462163" y="310110"/>
                </a:cubicBezTo>
                <a:cubicBezTo>
                  <a:pt x="459436" y="315199"/>
                  <a:pt x="455528" y="319653"/>
                  <a:pt x="452347" y="324470"/>
                </a:cubicBezTo>
                <a:cubicBezTo>
                  <a:pt x="447166" y="332286"/>
                  <a:pt x="445530" y="340375"/>
                  <a:pt x="451529" y="349828"/>
                </a:cubicBezTo>
                <a:cubicBezTo>
                  <a:pt x="455982" y="346283"/>
                  <a:pt x="460163" y="342466"/>
                  <a:pt x="464799" y="339466"/>
                </a:cubicBezTo>
                <a:cubicBezTo>
                  <a:pt x="469343" y="336467"/>
                  <a:pt x="474433" y="334286"/>
                  <a:pt x="479522" y="331559"/>
                </a:cubicBezTo>
                <a:cubicBezTo>
                  <a:pt x="483976" y="340284"/>
                  <a:pt x="478159" y="342102"/>
                  <a:pt x="474251" y="345283"/>
                </a:cubicBezTo>
                <a:cubicBezTo>
                  <a:pt x="445258" y="369278"/>
                  <a:pt x="412538" y="388637"/>
                  <a:pt x="386362" y="415994"/>
                </a:cubicBezTo>
                <a:cubicBezTo>
                  <a:pt x="385272" y="417085"/>
                  <a:pt x="384999" y="418993"/>
                  <a:pt x="384363" y="420357"/>
                </a:cubicBezTo>
                <a:cubicBezTo>
                  <a:pt x="430988" y="443987"/>
                  <a:pt x="471979" y="430718"/>
                  <a:pt x="511606" y="400089"/>
                </a:cubicBezTo>
                <a:cubicBezTo>
                  <a:pt x="511061" y="387728"/>
                  <a:pt x="519331" y="380457"/>
                  <a:pt x="532965" y="377639"/>
                </a:cubicBezTo>
                <a:cubicBezTo>
                  <a:pt x="535691" y="377094"/>
                  <a:pt x="538418" y="375458"/>
                  <a:pt x="540690" y="373731"/>
                </a:cubicBezTo>
                <a:cubicBezTo>
                  <a:pt x="572592" y="350827"/>
                  <a:pt x="609038" y="336649"/>
                  <a:pt x="643848" y="319289"/>
                </a:cubicBezTo>
                <a:cubicBezTo>
                  <a:pt x="660571" y="310928"/>
                  <a:pt x="676113" y="300748"/>
                  <a:pt x="682293" y="281116"/>
                </a:cubicBezTo>
                <a:cubicBezTo>
                  <a:pt x="683839" y="276299"/>
                  <a:pt x="687020" y="271755"/>
                  <a:pt x="690382" y="267756"/>
                </a:cubicBezTo>
                <a:cubicBezTo>
                  <a:pt x="711923" y="242398"/>
                  <a:pt x="736372" y="221766"/>
                  <a:pt x="767546" y="207497"/>
                </a:cubicBezTo>
                <a:cubicBezTo>
                  <a:pt x="795449" y="194773"/>
                  <a:pt x="824260" y="187684"/>
                  <a:pt x="853435" y="180503"/>
                </a:cubicBezTo>
                <a:cubicBezTo>
                  <a:pt x="869977" y="176504"/>
                  <a:pt x="884974" y="169415"/>
                  <a:pt x="897243" y="156691"/>
                </a:cubicBezTo>
                <a:cubicBezTo>
                  <a:pt x="915785" y="137423"/>
                  <a:pt x="934962" y="118881"/>
                  <a:pt x="953685" y="99795"/>
                </a:cubicBezTo>
                <a:cubicBezTo>
                  <a:pt x="957320" y="96069"/>
                  <a:pt x="961319" y="92069"/>
                  <a:pt x="963137" y="87434"/>
                </a:cubicBezTo>
                <a:cubicBezTo>
                  <a:pt x="970772" y="67439"/>
                  <a:pt x="978043" y="47262"/>
                  <a:pt x="984678" y="26903"/>
                </a:cubicBezTo>
                <a:cubicBezTo>
                  <a:pt x="985950" y="23086"/>
                  <a:pt x="983496" y="18087"/>
                  <a:pt x="983223" y="13633"/>
                </a:cubicBezTo>
                <a:cubicBezTo>
                  <a:pt x="983042" y="10634"/>
                  <a:pt x="983587" y="7544"/>
                  <a:pt x="984132" y="0"/>
                </a:cubicBezTo>
                <a:cubicBezTo>
                  <a:pt x="989949" y="8907"/>
                  <a:pt x="993403" y="14360"/>
                  <a:pt x="997856" y="21268"/>
                </a:cubicBezTo>
                <a:cubicBezTo>
                  <a:pt x="1005582" y="10543"/>
                  <a:pt x="1014398" y="2454"/>
                  <a:pt x="1029758" y="6817"/>
                </a:cubicBezTo>
                <a:cubicBezTo>
                  <a:pt x="1028849" y="8180"/>
                  <a:pt x="1028213" y="10270"/>
                  <a:pt x="1026759" y="11088"/>
                </a:cubicBezTo>
                <a:cubicBezTo>
                  <a:pt x="1004946" y="24994"/>
                  <a:pt x="993948" y="46262"/>
                  <a:pt x="986314" y="69984"/>
                </a:cubicBezTo>
                <a:cubicBezTo>
                  <a:pt x="984405" y="75982"/>
                  <a:pt x="981406" y="81799"/>
                  <a:pt x="978134" y="87162"/>
                </a:cubicBezTo>
                <a:cubicBezTo>
                  <a:pt x="968318" y="103340"/>
                  <a:pt x="958047" y="119245"/>
                  <a:pt x="947504" y="135968"/>
                </a:cubicBezTo>
                <a:cubicBezTo>
                  <a:pt x="954685" y="141512"/>
                  <a:pt x="961683" y="139331"/>
                  <a:pt x="967772" y="137059"/>
                </a:cubicBezTo>
                <a:cubicBezTo>
                  <a:pt x="986859" y="130061"/>
                  <a:pt x="1005855" y="122790"/>
                  <a:pt x="1024396" y="114610"/>
                </a:cubicBezTo>
                <a:cubicBezTo>
                  <a:pt x="1029849" y="112247"/>
                  <a:pt x="1034030" y="106702"/>
                  <a:pt x="1038483" y="102249"/>
                </a:cubicBezTo>
                <a:cubicBezTo>
                  <a:pt x="1049935" y="90797"/>
                  <a:pt x="1060842" y="78618"/>
                  <a:pt x="1072839" y="67711"/>
                </a:cubicBezTo>
                <a:cubicBezTo>
                  <a:pt x="1082655" y="58714"/>
                  <a:pt x="1090289" y="56623"/>
                  <a:pt x="1100560" y="57532"/>
                </a:cubicBezTo>
                <a:close/>
              </a:path>
            </a:pathLst>
          </a:custGeom>
          <a:solidFill>
            <a:srgbClr val="F8EAD4"/>
          </a:solidFill>
          <a:ln w="9053" cap="flat">
            <a:noFill/>
            <a:prstDash val="solid"/>
            <a:miter/>
          </a:ln>
        </p:spPr>
        <p:txBody>
          <a:bodyPr rtlCol="0" anchor="ctr"/>
          <a:lstStyle/>
          <a:p>
            <a:endParaRPr lang="en-US"/>
          </a:p>
        </p:txBody>
      </p:sp>
      <p:sp>
        <p:nvSpPr>
          <p:cNvPr id="25" name="Picture Placeholder 34">
            <a:extLst>
              <a:ext uri="{FF2B5EF4-FFF2-40B4-BE49-F238E27FC236}">
                <a16:creationId xmlns:a16="http://schemas.microsoft.com/office/drawing/2014/main" id="{771DFCF5-94C5-4563-8423-D05A462D8DA0}"/>
              </a:ext>
            </a:extLst>
          </p:cNvPr>
          <p:cNvSpPr>
            <a:spLocks noGrp="1"/>
          </p:cNvSpPr>
          <p:nvPr>
            <p:ph type="pic" sz="quarter" idx="10" hasCustomPrompt="1"/>
          </p:nvPr>
        </p:nvSpPr>
        <p:spPr>
          <a:xfrm>
            <a:off x="840659" y="3699572"/>
            <a:ext cx="2120872" cy="2120963"/>
          </a:xfrm>
          <a:solidFill>
            <a:schemeClr val="tx2">
              <a:lumMod val="50000"/>
            </a:schemeClr>
          </a:solidFill>
        </p:spPr>
        <p:txBody>
          <a:bodyPr/>
          <a:lstStyle>
            <a:lvl1pPr algn="ctr">
              <a:buNone/>
              <a:defRPr sz="1600">
                <a:solidFill>
                  <a:schemeClr val="tx2">
                    <a:lumMod val="50000"/>
                  </a:schemeClr>
                </a:solidFill>
                <a:latin typeface="+mn-lt"/>
              </a:defRPr>
            </a:lvl1pPr>
          </a:lstStyle>
          <a:p>
            <a:r>
              <a:rPr lang="en-US"/>
              <a:t>picture</a:t>
            </a:r>
          </a:p>
        </p:txBody>
      </p:sp>
      <p:sp>
        <p:nvSpPr>
          <p:cNvPr id="27" name="Picture Placeholder 34">
            <a:extLst>
              <a:ext uri="{FF2B5EF4-FFF2-40B4-BE49-F238E27FC236}">
                <a16:creationId xmlns:a16="http://schemas.microsoft.com/office/drawing/2014/main" id="{EFB6A770-C929-4EDF-85EB-4A8B19E96898}"/>
              </a:ext>
            </a:extLst>
          </p:cNvPr>
          <p:cNvSpPr>
            <a:spLocks noGrp="1"/>
          </p:cNvSpPr>
          <p:nvPr>
            <p:ph type="pic" sz="quarter" idx="11" hasCustomPrompt="1"/>
          </p:nvPr>
        </p:nvSpPr>
        <p:spPr>
          <a:xfrm>
            <a:off x="3637653" y="3713275"/>
            <a:ext cx="2120872" cy="2107260"/>
          </a:xfrm>
          <a:solidFill>
            <a:schemeClr val="tx2">
              <a:lumMod val="40000"/>
              <a:lumOff val="60000"/>
            </a:schemeClr>
          </a:solidFill>
        </p:spPr>
        <p:txBody>
          <a:bodyPr/>
          <a:lstStyle>
            <a:lvl1pPr algn="ctr">
              <a:buNone/>
              <a:defRPr sz="1600">
                <a:solidFill>
                  <a:schemeClr val="tx2">
                    <a:lumMod val="40000"/>
                    <a:lumOff val="60000"/>
                  </a:schemeClr>
                </a:solidFill>
                <a:latin typeface="+mn-lt"/>
              </a:defRPr>
            </a:lvl1pPr>
          </a:lstStyle>
          <a:p>
            <a:r>
              <a:rPr lang="en-US"/>
              <a:t>picture</a:t>
            </a:r>
          </a:p>
        </p:txBody>
      </p:sp>
      <p:sp>
        <p:nvSpPr>
          <p:cNvPr id="30" name="Picture Placeholder 34">
            <a:extLst>
              <a:ext uri="{FF2B5EF4-FFF2-40B4-BE49-F238E27FC236}">
                <a16:creationId xmlns:a16="http://schemas.microsoft.com/office/drawing/2014/main" id="{E59E95AF-7585-4115-8054-B085E0FF9EB9}"/>
              </a:ext>
            </a:extLst>
          </p:cNvPr>
          <p:cNvSpPr>
            <a:spLocks noGrp="1"/>
          </p:cNvSpPr>
          <p:nvPr>
            <p:ph type="pic" sz="quarter" idx="12" hasCustomPrompt="1"/>
          </p:nvPr>
        </p:nvSpPr>
        <p:spPr>
          <a:xfrm>
            <a:off x="6434747" y="3699572"/>
            <a:ext cx="2120872" cy="2120963"/>
          </a:xfrm>
          <a:solidFill>
            <a:schemeClr val="tx2">
              <a:lumMod val="50000"/>
            </a:schemeClr>
          </a:solidFill>
        </p:spPr>
        <p:txBody>
          <a:bodyPr/>
          <a:lstStyle>
            <a:lvl1pPr algn="ctr">
              <a:buNone/>
              <a:defRPr sz="1600">
                <a:solidFill>
                  <a:schemeClr val="tx2">
                    <a:lumMod val="50000"/>
                  </a:schemeClr>
                </a:solidFill>
                <a:latin typeface="+mn-lt"/>
              </a:defRPr>
            </a:lvl1pPr>
          </a:lstStyle>
          <a:p>
            <a:r>
              <a:rPr lang="en-US"/>
              <a:t>picture</a:t>
            </a:r>
          </a:p>
        </p:txBody>
      </p:sp>
      <p:sp>
        <p:nvSpPr>
          <p:cNvPr id="31" name="Picture Placeholder 34">
            <a:extLst>
              <a:ext uri="{FF2B5EF4-FFF2-40B4-BE49-F238E27FC236}">
                <a16:creationId xmlns:a16="http://schemas.microsoft.com/office/drawing/2014/main" id="{8CF32787-1C54-4041-B325-864EB07CA58D}"/>
              </a:ext>
            </a:extLst>
          </p:cNvPr>
          <p:cNvSpPr>
            <a:spLocks noGrp="1"/>
          </p:cNvSpPr>
          <p:nvPr>
            <p:ph type="pic" sz="quarter" idx="13" hasCustomPrompt="1"/>
          </p:nvPr>
        </p:nvSpPr>
        <p:spPr>
          <a:xfrm>
            <a:off x="9229469" y="3699573"/>
            <a:ext cx="2120872" cy="2120962"/>
          </a:xfrm>
          <a:solidFill>
            <a:schemeClr val="tx2">
              <a:lumMod val="40000"/>
              <a:lumOff val="60000"/>
            </a:schemeClr>
          </a:solidFill>
        </p:spPr>
        <p:txBody>
          <a:bodyPr/>
          <a:lstStyle>
            <a:lvl1pPr algn="ctr">
              <a:buNone/>
              <a:defRPr sz="1600">
                <a:solidFill>
                  <a:schemeClr val="tx2">
                    <a:lumMod val="40000"/>
                    <a:lumOff val="60000"/>
                  </a:schemeClr>
                </a:solidFill>
                <a:latin typeface="+mn-lt"/>
              </a:defRPr>
            </a:lvl1pPr>
          </a:lstStyle>
          <a:p>
            <a:r>
              <a:rPr lang="en-US"/>
              <a:t>picture</a:t>
            </a:r>
          </a:p>
        </p:txBody>
      </p:sp>
      <p:sp>
        <p:nvSpPr>
          <p:cNvPr id="33" name="Text Placeholder 7">
            <a:extLst>
              <a:ext uri="{FF2B5EF4-FFF2-40B4-BE49-F238E27FC236}">
                <a16:creationId xmlns:a16="http://schemas.microsoft.com/office/drawing/2014/main" id="{B28F84D8-2288-4728-AC4E-041A09E005D1}"/>
              </a:ext>
            </a:extLst>
          </p:cNvPr>
          <p:cNvSpPr>
            <a:spLocks noGrp="1"/>
          </p:cNvSpPr>
          <p:nvPr>
            <p:ph type="body" sz="quarter" idx="18" hasCustomPrompt="1"/>
          </p:nvPr>
        </p:nvSpPr>
        <p:spPr>
          <a:xfrm>
            <a:off x="3804562" y="1524693"/>
            <a:ext cx="4581878" cy="676186"/>
          </a:xfrm>
        </p:spPr>
        <p:txBody>
          <a:bodyPr/>
          <a:lstStyle>
            <a:lvl1pPr algn="ctr">
              <a:lnSpc>
                <a:spcPct val="100000"/>
              </a:lnSpc>
              <a:buFontTx/>
              <a:buNone/>
              <a:defRPr sz="1600">
                <a:solidFill>
                  <a:schemeClr val="accent3">
                    <a:lumMod val="20000"/>
                    <a:lumOff val="80000"/>
                  </a:schemeClr>
                </a:solidFill>
                <a:latin typeface="+mn-lt"/>
              </a:defRPr>
            </a:lvl1pPr>
          </a:lstStyle>
          <a:p>
            <a:pPr lvl="0"/>
            <a:r>
              <a:rPr lang="en-US"/>
              <a:t>Add text here</a:t>
            </a:r>
          </a:p>
        </p:txBody>
      </p:sp>
      <p:sp>
        <p:nvSpPr>
          <p:cNvPr id="5" name="Title 4">
            <a:extLst>
              <a:ext uri="{FF2B5EF4-FFF2-40B4-BE49-F238E27FC236}">
                <a16:creationId xmlns:a16="http://schemas.microsoft.com/office/drawing/2014/main" id="{D7076F62-F4E0-4C5E-B1BD-73BA1C63BF73}"/>
              </a:ext>
            </a:extLst>
          </p:cNvPr>
          <p:cNvSpPr>
            <a:spLocks noGrp="1"/>
          </p:cNvSpPr>
          <p:nvPr>
            <p:ph type="title" hasCustomPrompt="1"/>
          </p:nvPr>
        </p:nvSpPr>
        <p:spPr>
          <a:xfrm>
            <a:off x="5967497" y="646236"/>
            <a:ext cx="1755342" cy="592890"/>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a:t>title</a:t>
            </a:r>
          </a:p>
        </p:txBody>
      </p:sp>
    </p:spTree>
    <p:extLst>
      <p:ext uri="{BB962C8B-B14F-4D97-AF65-F5344CB8AC3E}">
        <p14:creationId xmlns:p14="http://schemas.microsoft.com/office/powerpoint/2010/main" val="760977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 Photo Collage">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16453-F65D-4E9B-9827-962EA7B43B3C}"/>
              </a:ext>
            </a:extLst>
          </p:cNvPr>
          <p:cNvSpPr>
            <a:spLocks noGrp="1"/>
          </p:cNvSpPr>
          <p:nvPr>
            <p:ph type="title"/>
          </p:nvPr>
        </p:nvSpPr>
        <p:spPr>
          <a:xfrm>
            <a:off x="0" y="0"/>
            <a:ext cx="11339241" cy="407035"/>
          </a:xfrm>
        </p:spPr>
        <p:txBody>
          <a:bodyPr/>
          <a:lstStyle>
            <a:lvl1pPr>
              <a:defRPr sz="900">
                <a:solidFill>
                  <a:schemeClr val="accent3">
                    <a:lumMod val="40000"/>
                    <a:lumOff val="60000"/>
                  </a:schemeClr>
                </a:solidFill>
              </a:defRPr>
            </a:lvl1pPr>
          </a:lstStyle>
          <a:p>
            <a:r>
              <a:rPr lang="en-US"/>
              <a:t>Click to edit Master title style</a:t>
            </a:r>
          </a:p>
        </p:txBody>
      </p:sp>
      <p:sp>
        <p:nvSpPr>
          <p:cNvPr id="5" name="Rectangle 4">
            <a:extLst>
              <a:ext uri="{FF2B5EF4-FFF2-40B4-BE49-F238E27FC236}">
                <a16:creationId xmlns:a16="http://schemas.microsoft.com/office/drawing/2014/main" id="{D61CD3A7-191A-485E-B049-D37C740CB310}"/>
              </a:ext>
            </a:extLst>
          </p:cNvPr>
          <p:cNvSpPr/>
          <p:nvPr/>
        </p:nvSpPr>
        <p:spPr>
          <a:xfrm>
            <a:off x="106303" y="122372"/>
            <a:ext cx="3419583"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9B6B0CD-4535-4563-A88C-7CDF7196B85B}"/>
              </a:ext>
            </a:extLst>
          </p:cNvPr>
          <p:cNvSpPr/>
          <p:nvPr/>
        </p:nvSpPr>
        <p:spPr>
          <a:xfrm>
            <a:off x="106303" y="3741802"/>
            <a:ext cx="3419583" cy="298185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36616B6-846C-4079-9DD9-63233DAD3ACB}"/>
              </a:ext>
            </a:extLst>
          </p:cNvPr>
          <p:cNvSpPr/>
          <p:nvPr/>
        </p:nvSpPr>
        <p:spPr>
          <a:xfrm>
            <a:off x="3642691" y="122372"/>
            <a:ext cx="2956440" cy="296762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979808-C3C3-4F87-A5AE-006E7FF4D946}"/>
              </a:ext>
            </a:extLst>
          </p:cNvPr>
          <p:cNvSpPr/>
          <p:nvPr/>
        </p:nvSpPr>
        <p:spPr>
          <a:xfrm>
            <a:off x="6708952" y="122372"/>
            <a:ext cx="2673402" cy="41396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6C382A8-4A78-49CE-B22C-0941D49A83FD}"/>
              </a:ext>
            </a:extLst>
          </p:cNvPr>
          <p:cNvSpPr/>
          <p:nvPr/>
        </p:nvSpPr>
        <p:spPr>
          <a:xfrm>
            <a:off x="3642690" y="3205824"/>
            <a:ext cx="2956440"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DDCA776-FCFC-4F63-8D71-9078106C9472}"/>
              </a:ext>
            </a:extLst>
          </p:cNvPr>
          <p:cNvSpPr/>
          <p:nvPr/>
        </p:nvSpPr>
        <p:spPr>
          <a:xfrm>
            <a:off x="9492176" y="122372"/>
            <a:ext cx="2568606" cy="2860006"/>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59447AF-2555-49E0-918A-7A5A3E4DE479}"/>
              </a:ext>
            </a:extLst>
          </p:cNvPr>
          <p:cNvSpPr/>
          <p:nvPr/>
        </p:nvSpPr>
        <p:spPr>
          <a:xfrm>
            <a:off x="6708953" y="4372996"/>
            <a:ext cx="2673402" cy="235065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451BDE1-FF97-41BB-B1FE-039ECB3FAA48}"/>
              </a:ext>
            </a:extLst>
          </p:cNvPr>
          <p:cNvSpPr/>
          <p:nvPr/>
        </p:nvSpPr>
        <p:spPr>
          <a:xfrm>
            <a:off x="9492174" y="3090002"/>
            <a:ext cx="2568608" cy="3633654"/>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icture Placeholder 12">
            <a:extLst>
              <a:ext uri="{FF2B5EF4-FFF2-40B4-BE49-F238E27FC236}">
                <a16:creationId xmlns:a16="http://schemas.microsoft.com/office/drawing/2014/main" id="{67AD5A73-8716-4463-A72A-D6F3CA1C957B}"/>
              </a:ext>
            </a:extLst>
          </p:cNvPr>
          <p:cNvSpPr>
            <a:spLocks noGrp="1"/>
          </p:cNvSpPr>
          <p:nvPr>
            <p:ph type="pic" sz="quarter" idx="10" hasCustomPrompt="1"/>
          </p:nvPr>
        </p:nvSpPr>
        <p:spPr>
          <a:xfrm>
            <a:off x="349279" y="374309"/>
            <a:ext cx="2926597" cy="2524311"/>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a:t>picture</a:t>
            </a:r>
          </a:p>
        </p:txBody>
      </p:sp>
      <p:sp>
        <p:nvSpPr>
          <p:cNvPr id="29" name="Picture Placeholder 18">
            <a:extLst>
              <a:ext uri="{FF2B5EF4-FFF2-40B4-BE49-F238E27FC236}">
                <a16:creationId xmlns:a16="http://schemas.microsoft.com/office/drawing/2014/main" id="{306E7670-75FA-47A8-81A4-05FD7DE0AF1D}"/>
              </a:ext>
            </a:extLst>
          </p:cNvPr>
          <p:cNvSpPr>
            <a:spLocks noGrp="1"/>
          </p:cNvSpPr>
          <p:nvPr>
            <p:ph type="pic" sz="quarter" idx="11" hasCustomPrompt="1"/>
          </p:nvPr>
        </p:nvSpPr>
        <p:spPr>
          <a:xfrm>
            <a:off x="349189" y="3994520"/>
            <a:ext cx="2930525" cy="1987550"/>
          </a:xfrm>
          <a:solidFill>
            <a:schemeClr val="tx2">
              <a:lumMod val="50000"/>
            </a:schemeClr>
          </a:solidFill>
        </p:spPr>
        <p:txBody>
          <a:bodyPr/>
          <a:lstStyle>
            <a:lvl1pPr algn="ctr">
              <a:buNone/>
              <a:defRPr>
                <a:solidFill>
                  <a:schemeClr val="tx2">
                    <a:lumMod val="50000"/>
                  </a:schemeClr>
                </a:solidFill>
                <a:latin typeface="+mn-lt"/>
              </a:defRPr>
            </a:lvl1pPr>
          </a:lstStyle>
          <a:p>
            <a:r>
              <a:rPr lang="en-US"/>
              <a:t>picture</a:t>
            </a:r>
          </a:p>
        </p:txBody>
      </p:sp>
      <p:sp>
        <p:nvSpPr>
          <p:cNvPr id="30" name="Picture Placeholder 18">
            <a:extLst>
              <a:ext uri="{FF2B5EF4-FFF2-40B4-BE49-F238E27FC236}">
                <a16:creationId xmlns:a16="http://schemas.microsoft.com/office/drawing/2014/main" id="{D93EF954-7570-4C45-A73E-24302285496B}"/>
              </a:ext>
            </a:extLst>
          </p:cNvPr>
          <p:cNvSpPr>
            <a:spLocks noGrp="1"/>
          </p:cNvSpPr>
          <p:nvPr>
            <p:ph type="pic" sz="quarter" idx="12" hasCustomPrompt="1"/>
          </p:nvPr>
        </p:nvSpPr>
        <p:spPr>
          <a:xfrm>
            <a:off x="9737360" y="374308"/>
            <a:ext cx="2078236" cy="1866486"/>
          </a:xfrm>
          <a:solidFill>
            <a:schemeClr val="tx2">
              <a:lumMod val="50000"/>
            </a:schemeClr>
          </a:solidFill>
        </p:spPr>
        <p:txBody>
          <a:bodyPr/>
          <a:lstStyle>
            <a:lvl1pPr algn="ctr">
              <a:buNone/>
              <a:defRPr>
                <a:solidFill>
                  <a:schemeClr val="tx2">
                    <a:lumMod val="50000"/>
                  </a:schemeClr>
                </a:solidFill>
                <a:latin typeface="+mn-lt"/>
              </a:defRPr>
            </a:lvl1pPr>
          </a:lstStyle>
          <a:p>
            <a:r>
              <a:rPr lang="en-US"/>
              <a:t>picture</a:t>
            </a:r>
          </a:p>
        </p:txBody>
      </p:sp>
      <p:sp>
        <p:nvSpPr>
          <p:cNvPr id="31" name="Picture Placeholder 18">
            <a:extLst>
              <a:ext uri="{FF2B5EF4-FFF2-40B4-BE49-F238E27FC236}">
                <a16:creationId xmlns:a16="http://schemas.microsoft.com/office/drawing/2014/main" id="{37E62A63-6ADB-4815-870C-7DE18C0E2A4C}"/>
              </a:ext>
            </a:extLst>
          </p:cNvPr>
          <p:cNvSpPr>
            <a:spLocks noGrp="1"/>
          </p:cNvSpPr>
          <p:nvPr>
            <p:ph type="pic" sz="quarter" idx="13" hasCustomPrompt="1"/>
          </p:nvPr>
        </p:nvSpPr>
        <p:spPr>
          <a:xfrm>
            <a:off x="3887874" y="374309"/>
            <a:ext cx="2460900" cy="1974108"/>
          </a:xfrm>
          <a:solidFill>
            <a:schemeClr val="tx2">
              <a:lumMod val="50000"/>
            </a:schemeClr>
          </a:solidFill>
        </p:spPr>
        <p:txBody>
          <a:bodyPr/>
          <a:lstStyle>
            <a:lvl1pPr algn="ctr">
              <a:buNone/>
              <a:defRPr>
                <a:solidFill>
                  <a:schemeClr val="tx2">
                    <a:lumMod val="50000"/>
                  </a:schemeClr>
                </a:solidFill>
                <a:latin typeface="+mn-lt"/>
              </a:defRPr>
            </a:lvl1pPr>
          </a:lstStyle>
          <a:p>
            <a:r>
              <a:rPr lang="en-US"/>
              <a:t>picture</a:t>
            </a:r>
          </a:p>
        </p:txBody>
      </p:sp>
      <p:sp>
        <p:nvSpPr>
          <p:cNvPr id="32" name="Picture Placeholder 18">
            <a:extLst>
              <a:ext uri="{FF2B5EF4-FFF2-40B4-BE49-F238E27FC236}">
                <a16:creationId xmlns:a16="http://schemas.microsoft.com/office/drawing/2014/main" id="{5E88C04C-B228-4B61-AE61-D503F82ACA8A}"/>
              </a:ext>
            </a:extLst>
          </p:cNvPr>
          <p:cNvSpPr>
            <a:spLocks noGrp="1"/>
          </p:cNvSpPr>
          <p:nvPr>
            <p:ph type="pic" sz="quarter" idx="14" hasCustomPrompt="1"/>
          </p:nvPr>
        </p:nvSpPr>
        <p:spPr>
          <a:xfrm>
            <a:off x="6953053" y="4624367"/>
            <a:ext cx="2173480" cy="1357703"/>
          </a:xfrm>
          <a:solidFill>
            <a:schemeClr val="tx2">
              <a:lumMod val="50000"/>
            </a:schemeClr>
          </a:solidFill>
        </p:spPr>
        <p:txBody>
          <a:bodyPr/>
          <a:lstStyle>
            <a:lvl1pPr algn="ctr">
              <a:buNone/>
              <a:defRPr>
                <a:solidFill>
                  <a:schemeClr val="tx2">
                    <a:lumMod val="50000"/>
                  </a:schemeClr>
                </a:solidFill>
                <a:latin typeface="+mn-lt"/>
              </a:defRPr>
            </a:lvl1pPr>
          </a:lstStyle>
          <a:p>
            <a:r>
              <a:rPr lang="en-US"/>
              <a:t>picture</a:t>
            </a:r>
          </a:p>
        </p:txBody>
      </p:sp>
      <p:sp>
        <p:nvSpPr>
          <p:cNvPr id="33" name="Picture Placeholder 12">
            <a:extLst>
              <a:ext uri="{FF2B5EF4-FFF2-40B4-BE49-F238E27FC236}">
                <a16:creationId xmlns:a16="http://schemas.microsoft.com/office/drawing/2014/main" id="{C88BEAB2-2E36-458C-A884-338D4D0E6599}"/>
              </a:ext>
            </a:extLst>
          </p:cNvPr>
          <p:cNvSpPr>
            <a:spLocks noGrp="1"/>
          </p:cNvSpPr>
          <p:nvPr>
            <p:ph type="pic" sz="quarter" idx="15" hasCustomPrompt="1"/>
          </p:nvPr>
        </p:nvSpPr>
        <p:spPr>
          <a:xfrm>
            <a:off x="3886791" y="3458132"/>
            <a:ext cx="2460899" cy="2523939"/>
          </a:xfrm>
          <a:solidFill>
            <a:srgbClr val="ADC5D0"/>
          </a:solidFill>
        </p:spPr>
        <p:txBody>
          <a:bodyPr/>
          <a:lstStyle>
            <a:lvl1pPr algn="ctr">
              <a:buNone/>
              <a:defRPr>
                <a:solidFill>
                  <a:schemeClr val="tx2">
                    <a:lumMod val="40000"/>
                    <a:lumOff val="60000"/>
                  </a:schemeClr>
                </a:solidFill>
                <a:latin typeface="+mn-lt"/>
              </a:defRPr>
            </a:lvl1pPr>
          </a:lstStyle>
          <a:p>
            <a:r>
              <a:rPr lang="en-US"/>
              <a:t>picture</a:t>
            </a:r>
          </a:p>
        </p:txBody>
      </p:sp>
      <p:sp>
        <p:nvSpPr>
          <p:cNvPr id="34" name="Picture Placeholder 12">
            <a:extLst>
              <a:ext uri="{FF2B5EF4-FFF2-40B4-BE49-F238E27FC236}">
                <a16:creationId xmlns:a16="http://schemas.microsoft.com/office/drawing/2014/main" id="{F83EDCAF-9FBF-42BB-9012-9D6E7AE4AAE2}"/>
              </a:ext>
            </a:extLst>
          </p:cNvPr>
          <p:cNvSpPr>
            <a:spLocks noGrp="1"/>
          </p:cNvSpPr>
          <p:nvPr>
            <p:ph type="pic" sz="quarter" idx="16" hasCustomPrompt="1"/>
          </p:nvPr>
        </p:nvSpPr>
        <p:spPr>
          <a:xfrm>
            <a:off x="6953051" y="374309"/>
            <a:ext cx="2173481" cy="3131604"/>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a:t>picture</a:t>
            </a:r>
          </a:p>
        </p:txBody>
      </p:sp>
      <p:sp>
        <p:nvSpPr>
          <p:cNvPr id="35" name="Picture Placeholder 12">
            <a:extLst>
              <a:ext uri="{FF2B5EF4-FFF2-40B4-BE49-F238E27FC236}">
                <a16:creationId xmlns:a16="http://schemas.microsoft.com/office/drawing/2014/main" id="{EBC88136-E5C2-44CD-88E4-25103D1B33C0}"/>
              </a:ext>
            </a:extLst>
          </p:cNvPr>
          <p:cNvSpPr>
            <a:spLocks noGrp="1"/>
          </p:cNvSpPr>
          <p:nvPr>
            <p:ph type="pic" sz="quarter" idx="17" hasCustomPrompt="1"/>
          </p:nvPr>
        </p:nvSpPr>
        <p:spPr>
          <a:xfrm>
            <a:off x="9737360" y="3342229"/>
            <a:ext cx="2078236" cy="2639842"/>
          </a:xfrm>
          <a:solidFill>
            <a:srgbClr val="ADC5D0"/>
          </a:solidFill>
        </p:spPr>
        <p:txBody>
          <a:bodyPr/>
          <a:lstStyle>
            <a:lvl1pPr algn="ctr">
              <a:buNone/>
              <a:defRPr>
                <a:solidFill>
                  <a:schemeClr val="tx2">
                    <a:lumMod val="40000"/>
                    <a:lumOff val="60000"/>
                  </a:schemeClr>
                </a:solidFill>
                <a:latin typeface="+mn-lt"/>
              </a:defRPr>
            </a:lvl1pPr>
          </a:lstStyle>
          <a:p>
            <a:r>
              <a:rPr lang="en-US"/>
              <a:t>picture</a:t>
            </a:r>
          </a:p>
        </p:txBody>
      </p:sp>
    </p:spTree>
    <p:extLst>
      <p:ext uri="{BB962C8B-B14F-4D97-AF65-F5344CB8AC3E}">
        <p14:creationId xmlns:p14="http://schemas.microsoft.com/office/powerpoint/2010/main" val="859451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pic>
        <p:nvPicPr>
          <p:cNvPr id="4" name="Picture Placeholder 25" descr="A close up of a coral&#10;&#10;Description automatically generated">
            <a:extLst>
              <a:ext uri="{FF2B5EF4-FFF2-40B4-BE49-F238E27FC236}">
                <a16:creationId xmlns:a16="http://schemas.microsoft.com/office/drawing/2014/main" id="{1E127685-9474-47AE-BB6F-86969AAB7448}"/>
              </a:ext>
            </a:extLst>
          </p:cNvPr>
          <p:cNvPicPr>
            <a:picLocks noChangeAspect="1"/>
          </p:cNvPicPr>
          <p:nvPr userDrawn="1"/>
        </p:nvPicPr>
        <p:blipFill rotWithShape="1">
          <a:blip r:embed="rId2">
            <a:duotone>
              <a:schemeClr val="accent1">
                <a:shade val="45000"/>
                <a:satMod val="135000"/>
              </a:schemeClr>
              <a:prstClr val="white"/>
            </a:duotone>
            <a:alphaModFix amt="30000"/>
          </a:blip>
          <a:srcRect t="42935" b="81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28C633AD-DA0D-4222-BB4C-CEE9D3EFC731}"/>
              </a:ext>
            </a:extLst>
          </p:cNvPr>
          <p:cNvSpPr/>
          <p:nvPr userDrawn="1"/>
        </p:nvSpPr>
        <p:spPr>
          <a:xfrm>
            <a:off x="285565" y="285566"/>
            <a:ext cx="11620870" cy="6286867"/>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5">
            <a:extLst>
              <a:ext uri="{FF2B5EF4-FFF2-40B4-BE49-F238E27FC236}">
                <a16:creationId xmlns:a16="http://schemas.microsoft.com/office/drawing/2014/main" id="{64FFD8EC-D8C2-4E71-8D7E-9FFE38487582}"/>
              </a:ext>
            </a:extLst>
          </p:cNvPr>
          <p:cNvSpPr>
            <a:spLocks noGrp="1"/>
          </p:cNvSpPr>
          <p:nvPr>
            <p:ph type="body" sz="quarter" idx="11" hasCustomPrompt="1"/>
          </p:nvPr>
        </p:nvSpPr>
        <p:spPr>
          <a:xfrm>
            <a:off x="4487949" y="3077822"/>
            <a:ext cx="1039006" cy="368878"/>
          </a:xfrm>
        </p:spPr>
        <p:txBody>
          <a:bodyPr/>
          <a:lstStyle>
            <a:lvl1pPr algn="r">
              <a:buFontTx/>
              <a:buNone/>
              <a:defRPr sz="2400" i="1">
                <a:solidFill>
                  <a:srgbClr val="446777"/>
                </a:solidFill>
                <a:latin typeface="+mn-lt"/>
              </a:defRPr>
            </a:lvl1pPr>
          </a:lstStyle>
          <a:p>
            <a:pPr lvl="0"/>
            <a:r>
              <a:rPr lang="en-US"/>
              <a:t>subtitle</a:t>
            </a:r>
          </a:p>
        </p:txBody>
      </p:sp>
      <p:sp>
        <p:nvSpPr>
          <p:cNvPr id="2" name="Graphic 9">
            <a:extLst>
              <a:ext uri="{FF2B5EF4-FFF2-40B4-BE49-F238E27FC236}">
                <a16:creationId xmlns:a16="http://schemas.microsoft.com/office/drawing/2014/main" id="{52C2E414-18BC-4204-A2E8-DAAD333C3B60}"/>
              </a:ext>
            </a:extLst>
          </p:cNvPr>
          <p:cNvSpPr/>
          <p:nvPr/>
        </p:nvSpPr>
        <p:spPr>
          <a:xfrm rot="1563853">
            <a:off x="5413643" y="3506849"/>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tx2"/>
          </a:solidFill>
          <a:ln w="11257" cap="flat">
            <a:noFill/>
            <a:prstDash val="solid"/>
            <a:miter/>
          </a:ln>
        </p:spPr>
        <p:txBody>
          <a:bodyPr rtlCol="0" anchor="ctr"/>
          <a:lstStyle/>
          <a:p>
            <a:endParaRPr lang="en-US"/>
          </a:p>
        </p:txBody>
      </p:sp>
      <p:sp>
        <p:nvSpPr>
          <p:cNvPr id="3" name="Title 2">
            <a:extLst>
              <a:ext uri="{FF2B5EF4-FFF2-40B4-BE49-F238E27FC236}">
                <a16:creationId xmlns:a16="http://schemas.microsoft.com/office/drawing/2014/main" id="{CA5687A6-EA6B-4C7B-A341-693882F29DE7}"/>
              </a:ext>
            </a:extLst>
          </p:cNvPr>
          <p:cNvSpPr>
            <a:spLocks noGrp="1"/>
          </p:cNvSpPr>
          <p:nvPr>
            <p:ph type="title" hasCustomPrompt="1"/>
          </p:nvPr>
        </p:nvSpPr>
        <p:spPr>
          <a:xfrm>
            <a:off x="5669737" y="2956704"/>
            <a:ext cx="2448103" cy="601121"/>
          </a:xfrm>
        </p:spPr>
        <p:txBody>
          <a:bodyPr vert="horz" lIns="0" tIns="0" rIns="0" bIns="0" rtlCol="0">
            <a:noAutofit/>
          </a:bodyPr>
          <a:lstStyle>
            <a:lvl1pPr>
              <a:defRPr lang="en-US" sz="4000" cap="all" baseline="0">
                <a:solidFill>
                  <a:srgbClr val="446777"/>
                </a:solidFill>
                <a:latin typeface="+mj-lt"/>
                <a:ea typeface="+mn-ea"/>
                <a:cs typeface="+mn-cs"/>
              </a:defRPr>
            </a:lvl1pPr>
          </a:lstStyle>
          <a:p>
            <a:pPr marL="228600" lvl="0" indent="-228600">
              <a:spcBef>
                <a:spcPts val="1000"/>
              </a:spcBef>
              <a:buFontTx/>
            </a:pPr>
            <a:r>
              <a:rPr lang="en-US"/>
              <a:t>title</a:t>
            </a:r>
          </a:p>
        </p:txBody>
      </p:sp>
    </p:spTree>
    <p:extLst>
      <p:ext uri="{BB962C8B-B14F-4D97-AF65-F5344CB8AC3E}">
        <p14:creationId xmlns:p14="http://schemas.microsoft.com/office/powerpoint/2010/main" val="3325557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5BF394-563D-4E0A-AB30-6CD7630DCEA4}"/>
              </a:ext>
            </a:extLst>
          </p:cNvPr>
          <p:cNvSpPr>
            <a:spLocks noGrp="1"/>
          </p:cNvSpPr>
          <p:nvPr>
            <p:ph type="title"/>
          </p:nvPr>
        </p:nvSpPr>
        <p:spPr>
          <a:xfrm>
            <a:off x="426378" y="365125"/>
            <a:ext cx="11339241" cy="930275"/>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1897B8D9-80F7-4DBD-AB9A-1284E26FE403}"/>
              </a:ext>
            </a:extLst>
          </p:cNvPr>
          <p:cNvSpPr>
            <a:spLocks noGrp="1"/>
          </p:cNvSpPr>
          <p:nvPr>
            <p:ph type="body" idx="1"/>
          </p:nvPr>
        </p:nvSpPr>
        <p:spPr>
          <a:xfrm>
            <a:off x="426379" y="1485900"/>
            <a:ext cx="11339242" cy="46910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0CEB74C-6B39-4345-A9ED-69A1B52D6F87}"/>
              </a:ext>
            </a:extLst>
          </p:cNvPr>
          <p:cNvSpPr>
            <a:spLocks noGrp="1"/>
          </p:cNvSpPr>
          <p:nvPr>
            <p:ph type="sldNum" sz="quarter" idx="4"/>
          </p:nvPr>
        </p:nvSpPr>
        <p:spPr>
          <a:xfrm>
            <a:off x="9300713" y="6356350"/>
            <a:ext cx="2743200" cy="365125"/>
          </a:xfrm>
          <a:prstGeom prst="rect">
            <a:avLst/>
          </a:prstGeom>
        </p:spPr>
        <p:txBody>
          <a:bodyPr vert="horz" lIns="91440" tIns="45720" rIns="91440" bIns="45720" rtlCol="0" anchor="ctr"/>
          <a:lstStyle>
            <a:lvl1pPr algn="r">
              <a:defRPr sz="1200" b="0" i="1">
                <a:solidFill>
                  <a:schemeClr val="tx1">
                    <a:tint val="75000"/>
                  </a:schemeClr>
                </a:solidFill>
                <a:latin typeface="+mj-lt"/>
              </a:defRPr>
            </a:lvl1pPr>
          </a:lstStyle>
          <a:p>
            <a:fld id="{EB71941E-999A-46A6-8647-0420067BF7EA}" type="slidenum">
              <a:rPr lang="en-US" smtClean="0"/>
              <a:pPr/>
              <a:t>‹#›</a:t>
            </a:fld>
            <a:endParaRPr lang="en-US"/>
          </a:p>
        </p:txBody>
      </p:sp>
    </p:spTree>
    <p:extLst>
      <p:ext uri="{BB962C8B-B14F-4D97-AF65-F5344CB8AC3E}">
        <p14:creationId xmlns:p14="http://schemas.microsoft.com/office/powerpoint/2010/main" val="4284272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8" r:id="rId3"/>
    <p:sldLayoutId id="2147483667" r:id="rId4"/>
    <p:sldLayoutId id="2147483664" r:id="rId5"/>
    <p:sldLayoutId id="2147483665" r:id="rId6"/>
    <p:sldLayoutId id="2147483666" r:id="rId7"/>
    <p:sldLayoutId id="2147483649" r:id="rId8"/>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doi-org.aurarialibrary.idm.oclc.org/10.3141/2148-04" TargetMode="External"/><Relationship Id="rId3" Type="http://schemas.openxmlformats.org/officeDocument/2006/relationships/hyperlink" Target="https://doi.org/10.1080/15389588.2013.794943" TargetMode="External"/><Relationship Id="rId7" Type="http://schemas.openxmlformats.org/officeDocument/2006/relationships/hyperlink" Target="https://doi.org/10.3390/info11050270" TargetMode="External"/><Relationship Id="rId2" Type="http://schemas.openxmlformats.org/officeDocument/2006/relationships/hyperlink" Target="https://doi.org/10.1371/journal.pone.0237408" TargetMode="External"/><Relationship Id="rId1" Type="http://schemas.openxmlformats.org/officeDocument/2006/relationships/slideLayout" Target="../slideLayouts/slideLayout8.xml"/><Relationship Id="rId6" Type="http://schemas.openxmlformats.org/officeDocument/2006/relationships/hyperlink" Target="https://doi.org/10.1155/2022/6562649" TargetMode="External"/><Relationship Id="rId11" Type="http://schemas.openxmlformats.org/officeDocument/2006/relationships/hyperlink" Target="https://cdan.dot.gov/tsftables/National%20Statistics.pdf" TargetMode="External"/><Relationship Id="rId5" Type="http://schemas.openxmlformats.org/officeDocument/2006/relationships/hyperlink" Target="https://doi-org.aurarialibrary.idm.oclc.org/10.3141/2637-07" TargetMode="External"/><Relationship Id="rId10" Type="http://schemas.openxmlformats.org/officeDocument/2006/relationships/hyperlink" Target="https://doi.org/10.1016/j.trb.2021.09.008.(https:/www.sciencedirect.com/science/article/pii/S0191261521001818" TargetMode="External"/><Relationship Id="rId4" Type="http://schemas.openxmlformats.org/officeDocument/2006/relationships/hyperlink" Target="https://doi.org/10.1016/j.aap.2011.09.034" TargetMode="External"/><Relationship Id="rId9" Type="http://schemas.openxmlformats.org/officeDocument/2006/relationships/hyperlink" Target="https://www.mdpi.com/1660-4601/16/3/334"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hyperlink" Target="https://drive.google.com/drive/folders/1MJM5-agku5SBd-PSExlZdR9rlSzKaOMT?usp=sharin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371/journal.pone.0237408" TargetMode="Externa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doi.org/10.1080/15389588.2013.794943"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016/j.aap.2011.09.034" TargetMode="Externa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doi-org.aurarialibrary.idm.oclc.org/10.3141/2637-07"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doi.org/10.1155/2022/6562649" TargetMode="External"/><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hyperlink" Target="https://doi.org/10.3390/info11050270" TargetMode="External"/><Relationship Id="rId4" Type="http://schemas.openxmlformats.org/officeDocument/2006/relationships/hyperlink" Target="http://bookmark:/Reference_6"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codot.gov/safety/traffic-safety/data-analysis/crash-data" TargetMode="External"/><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the open road with farmland and mountains alone the side&#10;">
            <a:extLst>
              <a:ext uri="{FF2B5EF4-FFF2-40B4-BE49-F238E27FC236}">
                <a16:creationId xmlns:a16="http://schemas.microsoft.com/office/drawing/2014/main" id="{55778022-079A-4FF4-8735-D3C9A67F1191}"/>
              </a:ext>
            </a:extLst>
          </p:cNvPr>
          <p:cNvPicPr>
            <a:picLocks noGrp="1" noChangeAspect="1"/>
          </p:cNvPicPr>
          <p:nvPr>
            <p:ph type="pic" sz="quarter" idx="12"/>
          </p:nvPr>
        </p:nvPicPr>
        <p:blipFill rotWithShape="1">
          <a:blip r:embed="rId2"/>
          <a:srcRect t="7813" b="7813"/>
          <a:stretch/>
        </p:blipFill>
        <p:spPr>
          <a:xfrm>
            <a:off x="0" y="0"/>
            <a:ext cx="12192000" cy="6858000"/>
          </a:xfrm>
        </p:spPr>
      </p:pic>
      <p:pic>
        <p:nvPicPr>
          <p:cNvPr id="8" name="Picture 7" descr="badge shape with mountains and trees">
            <a:extLst>
              <a:ext uri="{FF2B5EF4-FFF2-40B4-BE49-F238E27FC236}">
                <a16:creationId xmlns:a16="http://schemas.microsoft.com/office/drawing/2014/main" id="{426C65A7-A996-4C0A-B747-BA22BED03A5A}"/>
              </a:ext>
            </a:extLst>
          </p:cNvPr>
          <p:cNvPicPr>
            <a:picLocks noChangeAspect="1"/>
          </p:cNvPicPr>
          <p:nvPr/>
        </p:nvPicPr>
        <p:blipFill>
          <a:blip r:embed="rId3"/>
          <a:stretch>
            <a:fillRect/>
          </a:stretch>
        </p:blipFill>
        <p:spPr>
          <a:xfrm>
            <a:off x="5565848" y="2719626"/>
            <a:ext cx="6680303" cy="4034991"/>
          </a:xfrm>
          <a:prstGeom prst="rect">
            <a:avLst/>
          </a:prstGeom>
          <a:effectLst>
            <a:glow>
              <a:schemeClr val="bg1">
                <a:alpha val="40000"/>
              </a:schemeClr>
            </a:glow>
            <a:outerShdw blurRad="673100" dist="50800" dir="5400000" algn="ctr" rotWithShape="0">
              <a:srgbClr val="000000">
                <a:alpha val="43137"/>
              </a:srgbClr>
            </a:outerShdw>
          </a:effectLst>
        </p:spPr>
      </p:pic>
      <p:sp>
        <p:nvSpPr>
          <p:cNvPr id="11" name="Title 10">
            <a:extLst>
              <a:ext uri="{FF2B5EF4-FFF2-40B4-BE49-F238E27FC236}">
                <a16:creationId xmlns:a16="http://schemas.microsoft.com/office/drawing/2014/main" id="{792973C2-64E0-451E-A71F-E5F611F454B4}"/>
              </a:ext>
            </a:extLst>
          </p:cNvPr>
          <p:cNvSpPr>
            <a:spLocks noGrp="1"/>
          </p:cNvSpPr>
          <p:nvPr>
            <p:ph type="title"/>
          </p:nvPr>
        </p:nvSpPr>
        <p:spPr>
          <a:xfrm>
            <a:off x="6095999" y="4648128"/>
            <a:ext cx="5571839" cy="1096029"/>
          </a:xfrm>
        </p:spPr>
        <p:txBody>
          <a:bodyPr/>
          <a:lstStyle/>
          <a:p>
            <a:r>
              <a:rPr lang="en-US" sz="2400"/>
              <a:t>Colorado Crash Data – Analysis and Modeling</a:t>
            </a:r>
          </a:p>
        </p:txBody>
      </p:sp>
      <p:sp>
        <p:nvSpPr>
          <p:cNvPr id="3" name="Text Placeholder 2">
            <a:extLst>
              <a:ext uri="{FF2B5EF4-FFF2-40B4-BE49-F238E27FC236}">
                <a16:creationId xmlns:a16="http://schemas.microsoft.com/office/drawing/2014/main" id="{6C1937BB-8C52-48AD-84E8-D9E4C22ECAC8}"/>
              </a:ext>
            </a:extLst>
          </p:cNvPr>
          <p:cNvSpPr>
            <a:spLocks noGrp="1"/>
          </p:cNvSpPr>
          <p:nvPr>
            <p:ph type="body" sz="quarter" idx="11"/>
          </p:nvPr>
        </p:nvSpPr>
        <p:spPr>
          <a:xfrm>
            <a:off x="7253962" y="5635300"/>
            <a:ext cx="3249643" cy="379110"/>
          </a:xfrm>
        </p:spPr>
        <p:txBody>
          <a:bodyPr vert="horz" lIns="0" tIns="0" rIns="0" bIns="0" rtlCol="0" anchor="t">
            <a:noAutofit/>
          </a:bodyPr>
          <a:lstStyle/>
          <a:p>
            <a:r>
              <a:rPr lang="en-US"/>
              <a:t>November 2023</a:t>
            </a:r>
          </a:p>
        </p:txBody>
      </p:sp>
    </p:spTree>
    <p:extLst>
      <p:ext uri="{BB962C8B-B14F-4D97-AF65-F5344CB8AC3E}">
        <p14:creationId xmlns:p14="http://schemas.microsoft.com/office/powerpoint/2010/main" val="1044939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view of the tress from below up to the sky">
            <a:extLst>
              <a:ext uri="{FF2B5EF4-FFF2-40B4-BE49-F238E27FC236}">
                <a16:creationId xmlns:a16="http://schemas.microsoft.com/office/drawing/2014/main" id="{48647C85-5A62-4C19-8732-37C447244CE5}"/>
              </a:ext>
            </a:extLst>
          </p:cNvPr>
          <p:cNvPicPr>
            <a:picLocks noGrp="1" noChangeAspect="1"/>
          </p:cNvPicPr>
          <p:nvPr>
            <p:ph type="pic" sz="quarter" idx="12"/>
          </p:nvPr>
        </p:nvPicPr>
        <p:blipFill rotWithShape="1">
          <a:blip r:embed="rId2"/>
          <a:srcRect t="31250" b="31250"/>
          <a:stretch/>
        </p:blipFill>
        <p:spPr>
          <a:xfrm>
            <a:off x="0" y="0"/>
            <a:ext cx="12192000" cy="6857999"/>
          </a:xfrm>
        </p:spPr>
      </p:pic>
      <p:sp>
        <p:nvSpPr>
          <p:cNvPr id="16" name="Rectangle 15">
            <a:extLst>
              <a:ext uri="{FF2B5EF4-FFF2-40B4-BE49-F238E27FC236}">
                <a16:creationId xmlns:a16="http://schemas.microsoft.com/office/drawing/2014/main" id="{349D32F4-D80F-4681-81BC-DC5912CB0B68}"/>
              </a:ext>
              <a:ext uri="{C183D7F6-B498-43B3-948B-1728B52AA6E4}">
                <adec:decorative xmlns:adec="http://schemas.microsoft.com/office/drawing/2017/decorative" val="1"/>
              </a:ext>
            </a:extLst>
          </p:cNvPr>
          <p:cNvSpPr/>
          <p:nvPr/>
        </p:nvSpPr>
        <p:spPr>
          <a:xfrm>
            <a:off x="0" y="-1"/>
            <a:ext cx="12192000" cy="6858000"/>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3" name="Title 2">
            <a:extLst>
              <a:ext uri="{FF2B5EF4-FFF2-40B4-BE49-F238E27FC236}">
                <a16:creationId xmlns:a16="http://schemas.microsoft.com/office/drawing/2014/main" id="{79F64797-5747-4EBC-BFFB-16978088E74D}"/>
              </a:ext>
            </a:extLst>
          </p:cNvPr>
          <p:cNvSpPr>
            <a:spLocks noGrp="1"/>
          </p:cNvSpPr>
          <p:nvPr>
            <p:ph type="title"/>
          </p:nvPr>
        </p:nvSpPr>
        <p:spPr>
          <a:xfrm>
            <a:off x="3131433" y="615553"/>
            <a:ext cx="6270503" cy="591127"/>
          </a:xfrm>
        </p:spPr>
        <p:txBody>
          <a:bodyPr/>
          <a:lstStyle/>
          <a:p>
            <a:pPr algn="ctr"/>
            <a:r>
              <a:rPr lang="en-US" dirty="0"/>
              <a:t>Correlation Map</a:t>
            </a:r>
          </a:p>
        </p:txBody>
      </p:sp>
      <p:sp>
        <p:nvSpPr>
          <p:cNvPr id="18" name="Rectangle 17">
            <a:extLst>
              <a:ext uri="{FF2B5EF4-FFF2-40B4-BE49-F238E27FC236}">
                <a16:creationId xmlns:a16="http://schemas.microsoft.com/office/drawing/2014/main" id="{D531DF3E-A865-4F02-B252-B300077A50A4}"/>
              </a:ext>
              <a:ext uri="{C183D7F6-B498-43B3-948B-1728B52AA6E4}">
                <adec:decorative xmlns:adec="http://schemas.microsoft.com/office/drawing/2017/decorative" val="1"/>
              </a:ext>
            </a:extLst>
          </p:cNvPr>
          <p:cNvSpPr/>
          <p:nvPr/>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 shot of a chart&#10;&#10;Description automatically generated">
            <a:extLst>
              <a:ext uri="{FF2B5EF4-FFF2-40B4-BE49-F238E27FC236}">
                <a16:creationId xmlns:a16="http://schemas.microsoft.com/office/drawing/2014/main" id="{D31F5312-8117-4DFA-8DA8-F40A75F953DB}"/>
              </a:ext>
            </a:extLst>
          </p:cNvPr>
          <p:cNvPicPr>
            <a:picLocks noChangeAspect="1"/>
          </p:cNvPicPr>
          <p:nvPr/>
        </p:nvPicPr>
        <p:blipFill>
          <a:blip r:embed="rId3"/>
          <a:stretch>
            <a:fillRect/>
          </a:stretch>
        </p:blipFill>
        <p:spPr>
          <a:xfrm>
            <a:off x="3079376" y="1214718"/>
            <a:ext cx="6055658" cy="5190564"/>
          </a:xfrm>
          <a:prstGeom prst="rect">
            <a:avLst/>
          </a:prstGeom>
        </p:spPr>
      </p:pic>
    </p:spTree>
    <p:extLst>
      <p:ext uri="{BB962C8B-B14F-4D97-AF65-F5344CB8AC3E}">
        <p14:creationId xmlns:p14="http://schemas.microsoft.com/office/powerpoint/2010/main" val="1757343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 screenshot of a heatmap&#10;&#10;Description automatically generated">
            <a:extLst>
              <a:ext uri="{FF2B5EF4-FFF2-40B4-BE49-F238E27FC236}">
                <a16:creationId xmlns:a16="http://schemas.microsoft.com/office/drawing/2014/main" id="{6E2F1DCF-A737-9676-FDF6-E0A6E1A74FEB}"/>
              </a:ext>
            </a:extLst>
          </p:cNvPr>
          <p:cNvPicPr>
            <a:picLocks noGrp="1" noChangeAspect="1"/>
          </p:cNvPicPr>
          <p:nvPr>
            <p:ph type="pic" sz="quarter" idx="10"/>
          </p:nvPr>
        </p:nvPicPr>
        <p:blipFill rotWithShape="1">
          <a:blip r:embed="rId2"/>
          <a:srcRect l="288" t="-89"/>
          <a:stretch/>
        </p:blipFill>
        <p:spPr>
          <a:xfrm>
            <a:off x="536127" y="1811831"/>
            <a:ext cx="3368416" cy="2278966"/>
          </a:xfrm>
          <a:noFill/>
        </p:spPr>
      </p:pic>
      <p:sp>
        <p:nvSpPr>
          <p:cNvPr id="10" name="Title 9">
            <a:extLst>
              <a:ext uri="{FF2B5EF4-FFF2-40B4-BE49-F238E27FC236}">
                <a16:creationId xmlns:a16="http://schemas.microsoft.com/office/drawing/2014/main" id="{5DF55DF8-F734-48CD-ABCB-F03FB72E7E2E}"/>
              </a:ext>
            </a:extLst>
          </p:cNvPr>
          <p:cNvSpPr>
            <a:spLocks noGrp="1"/>
          </p:cNvSpPr>
          <p:nvPr>
            <p:ph type="title"/>
          </p:nvPr>
        </p:nvSpPr>
        <p:spPr>
          <a:xfrm>
            <a:off x="3639067" y="5766800"/>
            <a:ext cx="4721634" cy="676186"/>
          </a:xfrm>
        </p:spPr>
        <p:txBody>
          <a:bodyPr anchor="t">
            <a:normAutofit/>
          </a:bodyPr>
          <a:lstStyle/>
          <a:p>
            <a:r>
              <a:rPr lang="en-US"/>
              <a:t>Correlation Maps</a:t>
            </a:r>
          </a:p>
        </p:txBody>
      </p:sp>
      <p:pic>
        <p:nvPicPr>
          <p:cNvPr id="42" name="Picture Placeholder 41" descr="A graph of a graph showing the days of the week&#10;&#10;Description automatically generated">
            <a:extLst>
              <a:ext uri="{FF2B5EF4-FFF2-40B4-BE49-F238E27FC236}">
                <a16:creationId xmlns:a16="http://schemas.microsoft.com/office/drawing/2014/main" id="{278A7FBA-551E-A5C6-2204-1389ECA6F789}"/>
              </a:ext>
            </a:extLst>
          </p:cNvPr>
          <p:cNvPicPr>
            <a:picLocks noGrp="1" noChangeAspect="1"/>
          </p:cNvPicPr>
          <p:nvPr>
            <p:ph type="pic" sz="quarter" idx="15"/>
          </p:nvPr>
        </p:nvPicPr>
        <p:blipFill rotWithShape="1">
          <a:blip r:embed="rId3"/>
          <a:srcRect l="-186" t="-328" r="929"/>
          <a:stretch/>
        </p:blipFill>
        <p:spPr>
          <a:xfrm>
            <a:off x="4422465" y="1907768"/>
            <a:ext cx="3347678" cy="1925128"/>
          </a:xfrm>
        </p:spPr>
      </p:pic>
      <p:pic>
        <p:nvPicPr>
          <p:cNvPr id="46" name="Picture Placeholder 45" descr="A group of blue dots&#10;&#10;Description automatically generated">
            <a:extLst>
              <a:ext uri="{FF2B5EF4-FFF2-40B4-BE49-F238E27FC236}">
                <a16:creationId xmlns:a16="http://schemas.microsoft.com/office/drawing/2014/main" id="{D1FE926E-D209-B9D8-772E-D3B18BDBBEFE}"/>
              </a:ext>
            </a:extLst>
          </p:cNvPr>
          <p:cNvPicPr>
            <a:picLocks noGrp="1" noChangeAspect="1"/>
          </p:cNvPicPr>
          <p:nvPr>
            <p:ph type="pic" sz="quarter" idx="16"/>
          </p:nvPr>
        </p:nvPicPr>
        <p:blipFill rotWithShape="1">
          <a:blip r:embed="rId4"/>
          <a:srcRect/>
          <a:stretch/>
        </p:blipFill>
        <p:spPr>
          <a:xfrm>
            <a:off x="8277730" y="1601629"/>
            <a:ext cx="3349900" cy="2705791"/>
          </a:xfrm>
        </p:spPr>
      </p:pic>
    </p:spTree>
    <p:extLst>
      <p:ext uri="{BB962C8B-B14F-4D97-AF65-F5344CB8AC3E}">
        <p14:creationId xmlns:p14="http://schemas.microsoft.com/office/powerpoint/2010/main" val="2903920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26F1D9-0535-474D-81AA-B405ACC2769A}"/>
              </a:ext>
            </a:extLst>
          </p:cNvPr>
          <p:cNvSpPr>
            <a:spLocks noGrp="1"/>
          </p:cNvSpPr>
          <p:nvPr>
            <p:ph type="title"/>
          </p:nvPr>
        </p:nvSpPr>
        <p:spPr>
          <a:xfrm>
            <a:off x="4241791" y="1172912"/>
            <a:ext cx="3850842" cy="592890"/>
          </a:xfrm>
        </p:spPr>
        <p:txBody>
          <a:bodyPr/>
          <a:lstStyle/>
          <a:p>
            <a:pPr algn="ctr"/>
            <a:r>
              <a:rPr lang="en-US"/>
              <a:t>Findings</a:t>
            </a:r>
          </a:p>
        </p:txBody>
      </p:sp>
      <p:pic>
        <p:nvPicPr>
          <p:cNvPr id="14" name="Picture Placeholder 13">
            <a:extLst>
              <a:ext uri="{FF2B5EF4-FFF2-40B4-BE49-F238E27FC236}">
                <a16:creationId xmlns:a16="http://schemas.microsoft.com/office/drawing/2014/main" id="{9E515553-282C-7FE6-CAC0-E8E3976AD620}"/>
              </a:ext>
            </a:extLst>
          </p:cNvPr>
          <p:cNvPicPr>
            <a:picLocks noGrp="1" noChangeAspect="1"/>
          </p:cNvPicPr>
          <p:nvPr>
            <p:ph type="pic" sz="quarter" idx="13"/>
          </p:nvPr>
        </p:nvPicPr>
        <p:blipFill>
          <a:blip r:embed="rId2"/>
          <a:srcRect l="15984" r="15984"/>
          <a:stretch/>
        </p:blipFill>
        <p:spPr>
          <a:xfrm>
            <a:off x="6232269" y="3911610"/>
            <a:ext cx="2324072" cy="1773088"/>
          </a:xfrm>
        </p:spPr>
      </p:pic>
      <p:pic>
        <p:nvPicPr>
          <p:cNvPr id="2" name="Picture Placeholder 1" descr="A diagram of a number of injuries&#10;&#10;Description automatically generated">
            <a:extLst>
              <a:ext uri="{FF2B5EF4-FFF2-40B4-BE49-F238E27FC236}">
                <a16:creationId xmlns:a16="http://schemas.microsoft.com/office/drawing/2014/main" id="{0E96FE50-14B9-995A-BA9E-12322E073864}"/>
              </a:ext>
            </a:extLst>
          </p:cNvPr>
          <p:cNvPicPr>
            <a:picLocks noGrp="1" noChangeAspect="1"/>
          </p:cNvPicPr>
          <p:nvPr>
            <p:ph type="pic" sz="quarter" idx="10"/>
          </p:nvPr>
        </p:nvPicPr>
        <p:blipFill rotWithShape="1">
          <a:blip r:embed="rId3"/>
          <a:srcRect l="-1312" t="-220" r="10820" b="220"/>
          <a:stretch/>
        </p:blipFill>
        <p:spPr>
          <a:xfrm>
            <a:off x="243278" y="3698011"/>
            <a:ext cx="2966464" cy="2429949"/>
          </a:xfrm>
        </p:spPr>
      </p:pic>
      <p:pic>
        <p:nvPicPr>
          <p:cNvPr id="4" name="Picture Placeholder 3" descr="A graph showing a number of locations&#10;&#10;Description automatically generated">
            <a:extLst>
              <a:ext uri="{FF2B5EF4-FFF2-40B4-BE49-F238E27FC236}">
                <a16:creationId xmlns:a16="http://schemas.microsoft.com/office/drawing/2014/main" id="{15CB12A4-C533-E25D-5692-5F4F79C1D21D}"/>
              </a:ext>
            </a:extLst>
          </p:cNvPr>
          <p:cNvPicPr>
            <a:picLocks noGrp="1" noChangeAspect="1"/>
          </p:cNvPicPr>
          <p:nvPr>
            <p:ph type="pic" sz="quarter" idx="11"/>
          </p:nvPr>
        </p:nvPicPr>
        <p:blipFill>
          <a:blip r:embed="rId4"/>
          <a:srcRect l="10883" r="10883"/>
          <a:stretch/>
        </p:blipFill>
        <p:spPr>
          <a:xfrm>
            <a:off x="3403191" y="3696679"/>
            <a:ext cx="2589794" cy="2421805"/>
          </a:xfrm>
        </p:spPr>
      </p:pic>
      <p:pic>
        <p:nvPicPr>
          <p:cNvPr id="16" name="Picture 15" descr="A graph of lighting conditions&#10;&#10;Description automatically generated">
            <a:extLst>
              <a:ext uri="{FF2B5EF4-FFF2-40B4-BE49-F238E27FC236}">
                <a16:creationId xmlns:a16="http://schemas.microsoft.com/office/drawing/2014/main" id="{A8B92EB8-7B9D-D253-8DF8-1EBDE1C4E085}"/>
              </a:ext>
            </a:extLst>
          </p:cNvPr>
          <p:cNvPicPr>
            <a:picLocks noChangeAspect="1"/>
          </p:cNvPicPr>
          <p:nvPr/>
        </p:nvPicPr>
        <p:blipFill>
          <a:blip r:embed="rId5"/>
          <a:stretch>
            <a:fillRect/>
          </a:stretch>
        </p:blipFill>
        <p:spPr>
          <a:xfrm>
            <a:off x="8991600" y="3953399"/>
            <a:ext cx="2641600" cy="1681702"/>
          </a:xfrm>
          <a:prstGeom prst="rect">
            <a:avLst/>
          </a:prstGeom>
        </p:spPr>
      </p:pic>
    </p:spTree>
    <p:extLst>
      <p:ext uri="{BB962C8B-B14F-4D97-AF65-F5344CB8AC3E}">
        <p14:creationId xmlns:p14="http://schemas.microsoft.com/office/powerpoint/2010/main" val="1695729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 descr="A diagram of a number of injuries&#10;&#10;Description automatically generated">
            <a:extLst>
              <a:ext uri="{FF2B5EF4-FFF2-40B4-BE49-F238E27FC236}">
                <a16:creationId xmlns:a16="http://schemas.microsoft.com/office/drawing/2014/main" id="{7257AD88-EC00-22E3-9038-B1C42BE6121B}"/>
              </a:ext>
            </a:extLst>
          </p:cNvPr>
          <p:cNvPicPr>
            <a:picLocks noChangeAspect="1"/>
          </p:cNvPicPr>
          <p:nvPr/>
        </p:nvPicPr>
        <p:blipFill rotWithShape="1">
          <a:blip r:embed="rId2"/>
          <a:srcRect l="-1539" t="-346" b="692"/>
          <a:stretch/>
        </p:blipFill>
        <p:spPr>
          <a:xfrm>
            <a:off x="425729" y="403166"/>
            <a:ext cx="4817193" cy="3471018"/>
          </a:xfrm>
          <a:prstGeom prst="rect">
            <a:avLst/>
          </a:prstGeom>
        </p:spPr>
      </p:pic>
      <p:pic>
        <p:nvPicPr>
          <p:cNvPr id="7" name="Picture Placeholder 3" descr="A graph showing a number of locations&#10;&#10;Description automatically generated">
            <a:extLst>
              <a:ext uri="{FF2B5EF4-FFF2-40B4-BE49-F238E27FC236}">
                <a16:creationId xmlns:a16="http://schemas.microsoft.com/office/drawing/2014/main" id="{478EF603-E27D-B6B9-C2F6-47B6FEEE1EDF}"/>
              </a:ext>
            </a:extLst>
          </p:cNvPr>
          <p:cNvPicPr>
            <a:picLocks noChangeAspect="1"/>
          </p:cNvPicPr>
          <p:nvPr/>
        </p:nvPicPr>
        <p:blipFill rotWithShape="1">
          <a:blip r:embed="rId3"/>
          <a:srcRect l="457" r="913" b="583"/>
          <a:stretch/>
        </p:blipFill>
        <p:spPr>
          <a:xfrm>
            <a:off x="6859022" y="401834"/>
            <a:ext cx="4813991" cy="3528659"/>
          </a:xfrm>
          <a:prstGeom prst="rect">
            <a:avLst/>
          </a:prstGeom>
        </p:spPr>
      </p:pic>
      <p:pic>
        <p:nvPicPr>
          <p:cNvPr id="12" name="Picture 11">
            <a:extLst>
              <a:ext uri="{FF2B5EF4-FFF2-40B4-BE49-F238E27FC236}">
                <a16:creationId xmlns:a16="http://schemas.microsoft.com/office/drawing/2014/main" id="{F7933039-7333-8DC3-5256-7BDD27847143}"/>
              </a:ext>
            </a:extLst>
          </p:cNvPr>
          <p:cNvPicPr>
            <a:picLocks noChangeAspect="1"/>
          </p:cNvPicPr>
          <p:nvPr/>
        </p:nvPicPr>
        <p:blipFill>
          <a:blip r:embed="rId4"/>
          <a:stretch>
            <a:fillRect/>
          </a:stretch>
        </p:blipFill>
        <p:spPr>
          <a:xfrm>
            <a:off x="1000260" y="4062790"/>
            <a:ext cx="3987652" cy="2349233"/>
          </a:xfrm>
          <a:prstGeom prst="rect">
            <a:avLst/>
          </a:prstGeom>
        </p:spPr>
      </p:pic>
      <p:pic>
        <p:nvPicPr>
          <p:cNvPr id="13" name="Picture 12" descr="A graph of lighting conditions&#10;&#10;Description automatically generated">
            <a:extLst>
              <a:ext uri="{FF2B5EF4-FFF2-40B4-BE49-F238E27FC236}">
                <a16:creationId xmlns:a16="http://schemas.microsoft.com/office/drawing/2014/main" id="{7CA4008F-4FC4-2C20-B5B6-D45BA4FA68C2}"/>
              </a:ext>
            </a:extLst>
          </p:cNvPr>
          <p:cNvPicPr>
            <a:picLocks noChangeAspect="1"/>
          </p:cNvPicPr>
          <p:nvPr/>
        </p:nvPicPr>
        <p:blipFill>
          <a:blip r:embed="rId5"/>
          <a:stretch>
            <a:fillRect/>
          </a:stretch>
        </p:blipFill>
        <p:spPr>
          <a:xfrm>
            <a:off x="7278710" y="4118499"/>
            <a:ext cx="3988157" cy="2345142"/>
          </a:xfrm>
          <a:prstGeom prst="rect">
            <a:avLst/>
          </a:prstGeom>
        </p:spPr>
      </p:pic>
    </p:spTree>
    <p:extLst>
      <p:ext uri="{BB962C8B-B14F-4D97-AF65-F5344CB8AC3E}">
        <p14:creationId xmlns:p14="http://schemas.microsoft.com/office/powerpoint/2010/main" val="2612113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hidden="1">
            <a:extLst>
              <a:ext uri="{FF2B5EF4-FFF2-40B4-BE49-F238E27FC236}">
                <a16:creationId xmlns:a16="http://schemas.microsoft.com/office/drawing/2014/main" id="{3BBEA8E6-65FB-4BE9-BA5A-B4685D77645C}"/>
              </a:ext>
            </a:extLst>
          </p:cNvPr>
          <p:cNvSpPr>
            <a:spLocks noGrp="1"/>
          </p:cNvSpPr>
          <p:nvPr>
            <p:ph type="title"/>
          </p:nvPr>
        </p:nvSpPr>
        <p:spPr>
          <a:xfrm>
            <a:off x="0" y="365125"/>
            <a:ext cx="11337925" cy="930275"/>
          </a:xfrm>
        </p:spPr>
        <p:txBody>
          <a:bodyPr/>
          <a:lstStyle/>
          <a:p>
            <a:r>
              <a:rPr lang="en-US"/>
              <a:t>Slide title 7</a:t>
            </a:r>
          </a:p>
        </p:txBody>
      </p:sp>
      <p:pic>
        <p:nvPicPr>
          <p:cNvPr id="8" name="Picture Placeholder 7" descr="A graph with blue bars&#10;&#10;Description automatically generated">
            <a:extLst>
              <a:ext uri="{FF2B5EF4-FFF2-40B4-BE49-F238E27FC236}">
                <a16:creationId xmlns:a16="http://schemas.microsoft.com/office/drawing/2014/main" id="{507EF71C-0F5A-563C-D9E4-A11D5B52AC25}"/>
              </a:ext>
            </a:extLst>
          </p:cNvPr>
          <p:cNvPicPr>
            <a:picLocks noGrp="1" noChangeAspect="1"/>
          </p:cNvPicPr>
          <p:nvPr>
            <p:ph type="pic" sz="quarter" idx="13"/>
          </p:nvPr>
        </p:nvPicPr>
        <p:blipFill rotWithShape="1">
          <a:blip r:embed="rId2"/>
          <a:srcRect t="1020" b="2041"/>
          <a:stretch/>
        </p:blipFill>
        <p:spPr>
          <a:xfrm>
            <a:off x="3723614" y="208716"/>
            <a:ext cx="2765972" cy="2834888"/>
          </a:xfrm>
        </p:spPr>
      </p:pic>
      <p:pic>
        <p:nvPicPr>
          <p:cNvPr id="9" name="Picture Placeholder 8" descr="A graph of a number of drivers&#10;&#10;Description automatically generated">
            <a:extLst>
              <a:ext uri="{FF2B5EF4-FFF2-40B4-BE49-F238E27FC236}">
                <a16:creationId xmlns:a16="http://schemas.microsoft.com/office/drawing/2014/main" id="{5AA2FC30-4581-8AEE-DFD9-D5D21F7A8DFA}"/>
              </a:ext>
            </a:extLst>
          </p:cNvPr>
          <p:cNvPicPr>
            <a:picLocks noGrp="1" noChangeAspect="1"/>
          </p:cNvPicPr>
          <p:nvPr>
            <p:ph type="pic" sz="quarter" idx="11"/>
          </p:nvPr>
        </p:nvPicPr>
        <p:blipFill rotWithShape="1">
          <a:blip r:embed="rId3"/>
          <a:srcRect l="595" r="16071" b="1379"/>
          <a:stretch/>
        </p:blipFill>
        <p:spPr>
          <a:xfrm>
            <a:off x="173344" y="4185528"/>
            <a:ext cx="3275542" cy="1686502"/>
          </a:xfrm>
        </p:spPr>
      </p:pic>
      <p:pic>
        <p:nvPicPr>
          <p:cNvPr id="17" name="Picture Placeholder 16">
            <a:extLst>
              <a:ext uri="{FF2B5EF4-FFF2-40B4-BE49-F238E27FC236}">
                <a16:creationId xmlns:a16="http://schemas.microsoft.com/office/drawing/2014/main" id="{9B64316F-C95B-8F3F-DC39-569D35FC8039}"/>
              </a:ext>
            </a:extLst>
          </p:cNvPr>
          <p:cNvPicPr>
            <a:picLocks noGrp="1" noChangeAspect="1"/>
          </p:cNvPicPr>
          <p:nvPr>
            <p:ph type="pic" sz="quarter" idx="14"/>
          </p:nvPr>
        </p:nvPicPr>
        <p:blipFill>
          <a:blip r:embed="rId4"/>
          <a:srcRect l="773" r="773"/>
          <a:stretch/>
        </p:blipFill>
        <p:spPr>
          <a:xfrm>
            <a:off x="3663753" y="3841731"/>
            <a:ext cx="2824110" cy="1765321"/>
          </a:xfrm>
        </p:spPr>
      </p:pic>
      <p:pic>
        <p:nvPicPr>
          <p:cNvPr id="10" name="Picture Placeholder 9" descr="A screenshot of a data analysis&#10;&#10;Description automatically generated">
            <a:extLst>
              <a:ext uri="{FF2B5EF4-FFF2-40B4-BE49-F238E27FC236}">
                <a16:creationId xmlns:a16="http://schemas.microsoft.com/office/drawing/2014/main" id="{F2EC0ED7-0AD0-C205-24F1-01D4F874474A}"/>
              </a:ext>
            </a:extLst>
          </p:cNvPr>
          <p:cNvPicPr>
            <a:picLocks noGrp="1" noChangeAspect="1"/>
          </p:cNvPicPr>
          <p:nvPr>
            <p:ph type="pic" sz="quarter" idx="10"/>
          </p:nvPr>
        </p:nvPicPr>
        <p:blipFill rotWithShape="1">
          <a:blip r:embed="rId5"/>
          <a:srcRect b="2954"/>
          <a:stretch/>
        </p:blipFill>
        <p:spPr>
          <a:xfrm>
            <a:off x="130518" y="421201"/>
            <a:ext cx="3188273" cy="3039358"/>
          </a:xfrm>
        </p:spPr>
      </p:pic>
      <p:pic>
        <p:nvPicPr>
          <p:cNvPr id="38" name="Picture 37" descr="A line graph with numbers and a line&#10;&#10;Description automatically generated">
            <a:extLst>
              <a:ext uri="{FF2B5EF4-FFF2-40B4-BE49-F238E27FC236}">
                <a16:creationId xmlns:a16="http://schemas.microsoft.com/office/drawing/2014/main" id="{0CD40357-CCBD-0532-5C59-25415A8D9B15}"/>
              </a:ext>
            </a:extLst>
          </p:cNvPr>
          <p:cNvPicPr>
            <a:picLocks noChangeAspect="1"/>
          </p:cNvPicPr>
          <p:nvPr/>
        </p:nvPicPr>
        <p:blipFill>
          <a:blip r:embed="rId6"/>
          <a:stretch>
            <a:fillRect/>
          </a:stretch>
        </p:blipFill>
        <p:spPr>
          <a:xfrm>
            <a:off x="6794500" y="146818"/>
            <a:ext cx="5156200" cy="2970263"/>
          </a:xfrm>
          <a:prstGeom prst="rect">
            <a:avLst/>
          </a:prstGeom>
        </p:spPr>
      </p:pic>
      <p:pic>
        <p:nvPicPr>
          <p:cNvPr id="39" name="Picture 38" descr="A graph with a line going up&#10;&#10;Description automatically generated">
            <a:extLst>
              <a:ext uri="{FF2B5EF4-FFF2-40B4-BE49-F238E27FC236}">
                <a16:creationId xmlns:a16="http://schemas.microsoft.com/office/drawing/2014/main" id="{6364C082-A20D-E231-F6A6-F061C7D6AF78}"/>
              </a:ext>
            </a:extLst>
          </p:cNvPr>
          <p:cNvPicPr>
            <a:picLocks noChangeAspect="1"/>
          </p:cNvPicPr>
          <p:nvPr/>
        </p:nvPicPr>
        <p:blipFill>
          <a:blip r:embed="rId7"/>
          <a:stretch>
            <a:fillRect/>
          </a:stretch>
        </p:blipFill>
        <p:spPr>
          <a:xfrm>
            <a:off x="6705600" y="3358462"/>
            <a:ext cx="5245100" cy="2757276"/>
          </a:xfrm>
          <a:prstGeom prst="rect">
            <a:avLst/>
          </a:prstGeom>
        </p:spPr>
      </p:pic>
      <p:sp>
        <p:nvSpPr>
          <p:cNvPr id="40" name="Rectangle 39">
            <a:extLst>
              <a:ext uri="{FF2B5EF4-FFF2-40B4-BE49-F238E27FC236}">
                <a16:creationId xmlns:a16="http://schemas.microsoft.com/office/drawing/2014/main" id="{2AEBA645-B7F6-94CB-232A-12ED44FD565A}"/>
              </a:ext>
            </a:extLst>
          </p:cNvPr>
          <p:cNvSpPr/>
          <p:nvPr/>
        </p:nvSpPr>
        <p:spPr>
          <a:xfrm>
            <a:off x="8540750" y="3048000"/>
            <a:ext cx="20701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F5BC3E1-0EBF-7106-A927-048E4316F86D}"/>
              </a:ext>
            </a:extLst>
          </p:cNvPr>
          <p:cNvSpPr/>
          <p:nvPr/>
        </p:nvSpPr>
        <p:spPr>
          <a:xfrm>
            <a:off x="9032875" y="6032500"/>
            <a:ext cx="1397000" cy="673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5486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view of the tress from below up to the sky">
            <a:extLst>
              <a:ext uri="{FF2B5EF4-FFF2-40B4-BE49-F238E27FC236}">
                <a16:creationId xmlns:a16="http://schemas.microsoft.com/office/drawing/2014/main" id="{48647C85-5A62-4C19-8732-37C447244CE5}"/>
              </a:ext>
            </a:extLst>
          </p:cNvPr>
          <p:cNvPicPr>
            <a:picLocks noGrp="1" noChangeAspect="1"/>
          </p:cNvPicPr>
          <p:nvPr>
            <p:ph type="pic" sz="quarter" idx="12"/>
          </p:nvPr>
        </p:nvPicPr>
        <p:blipFill rotWithShape="1">
          <a:blip r:embed="rId2"/>
          <a:srcRect t="31250" b="31250"/>
          <a:stretch/>
        </p:blipFill>
        <p:spPr>
          <a:xfrm>
            <a:off x="0" y="0"/>
            <a:ext cx="12192000" cy="6857999"/>
          </a:xfrm>
        </p:spPr>
      </p:pic>
      <p:sp>
        <p:nvSpPr>
          <p:cNvPr id="16" name="Rectangle 15">
            <a:extLst>
              <a:ext uri="{FF2B5EF4-FFF2-40B4-BE49-F238E27FC236}">
                <a16:creationId xmlns:a16="http://schemas.microsoft.com/office/drawing/2014/main" id="{349D32F4-D80F-4681-81BC-DC5912CB0B68}"/>
              </a:ext>
              <a:ext uri="{C183D7F6-B498-43B3-948B-1728B52AA6E4}">
                <adec:decorative xmlns:adec="http://schemas.microsoft.com/office/drawing/2017/decorative" val="1"/>
              </a:ext>
            </a:extLst>
          </p:cNvPr>
          <p:cNvSpPr/>
          <p:nvPr/>
        </p:nvSpPr>
        <p:spPr>
          <a:xfrm>
            <a:off x="0" y="-1"/>
            <a:ext cx="12192000" cy="6858000"/>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n-US" sz="1400">
                <a:latin typeface="Franklin Gothic Book"/>
                <a:ea typeface="+mn-lt"/>
                <a:cs typeface="+mn-lt"/>
              </a:rPr>
              <a:t>       </a:t>
            </a:r>
            <a:r>
              <a:rPr lang="en-US" sz="1400">
                <a:latin typeface="Times New Roman"/>
                <a:ea typeface="+mn-lt"/>
                <a:cs typeface="+mn-lt"/>
              </a:rPr>
              <a:t>Our extensive investigation of Colorado collision data using machine learning models yielded useful insights into the complicated dynamics of</a:t>
            </a:r>
            <a:endParaRPr lang="en-US" sz="1400">
              <a:latin typeface="Times New Roman"/>
              <a:ea typeface="+mn-lt"/>
              <a:cs typeface="Times New Roman"/>
            </a:endParaRPr>
          </a:p>
          <a:p>
            <a:pPr algn="just"/>
            <a:r>
              <a:rPr lang="en-US" sz="1400">
                <a:latin typeface="Times New Roman"/>
                <a:ea typeface="+mn-lt"/>
                <a:cs typeface="+mn-lt"/>
              </a:rPr>
              <a:t>       traffic events. Here are the important findings from our research:</a:t>
            </a:r>
            <a:endParaRPr lang="en-US" sz="1400">
              <a:latin typeface="Times New Roman"/>
              <a:cs typeface="Times New Roman"/>
            </a:endParaRPr>
          </a:p>
          <a:p>
            <a:pPr algn="just"/>
            <a:endParaRPr lang="en-US" sz="1400">
              <a:latin typeface="Times New Roman"/>
              <a:cs typeface="Times New Roman"/>
            </a:endParaRPr>
          </a:p>
          <a:p>
            <a:pPr algn="just"/>
            <a:r>
              <a:rPr lang="en-US" sz="1400">
                <a:latin typeface="Times New Roman"/>
                <a:ea typeface="+mn-lt"/>
                <a:cs typeface="+mn-lt"/>
              </a:rPr>
              <a:t>       Understanding Traffic Accident patterns: From 2007 to 2022, we investigated traffic accident patterns by taking into account characteristics such as time of day,</a:t>
            </a:r>
          </a:p>
          <a:p>
            <a:pPr algn="just"/>
            <a:r>
              <a:rPr lang="en-US" sz="1400">
                <a:latin typeface="Times New Roman"/>
                <a:ea typeface="+mn-lt"/>
                <a:cs typeface="+mn-lt"/>
              </a:rPr>
              <a:t>        road conditions, location, severity, driver impairment, vehicle type, and injuries. </a:t>
            </a:r>
            <a:endParaRPr lang="en-US"/>
          </a:p>
          <a:p>
            <a:pPr algn="just"/>
            <a:r>
              <a:rPr lang="en-US" sz="1400">
                <a:latin typeface="Times New Roman"/>
                <a:ea typeface="+mn-lt"/>
                <a:cs typeface="+mn-lt"/>
              </a:rPr>
              <a:t>       </a:t>
            </a:r>
          </a:p>
          <a:p>
            <a:pPr algn="just"/>
            <a:r>
              <a:rPr lang="en-US" sz="1400">
                <a:latin typeface="Times New Roman"/>
                <a:ea typeface="+mn-lt"/>
                <a:cs typeface="+mn-lt"/>
              </a:rPr>
              <a:t>       Machine Learning Model Performance: To discover correlations and trends in the dataset, we used four main machine learning models: ID3, Random Forest</a:t>
            </a:r>
          </a:p>
          <a:p>
            <a:pPr algn="just"/>
            <a:r>
              <a:rPr lang="en-US" sz="1400">
                <a:latin typeface="Times New Roman"/>
                <a:ea typeface="+mn-lt"/>
                <a:cs typeface="+mn-lt"/>
              </a:rPr>
              <a:t>       (RF), Nave Bayes, Logistic Regression (LR). Each model provided a distinct viewpoint, allowing us to obtain a thorough knowledge of the data.</a:t>
            </a:r>
            <a:endParaRPr lang="en-US" sz="1400">
              <a:latin typeface="Times New Roman"/>
              <a:cs typeface="Times New Roman"/>
            </a:endParaRPr>
          </a:p>
          <a:p>
            <a:pPr algn="just"/>
            <a:r>
              <a:rPr lang="en-US" sz="1400">
                <a:latin typeface="Times New Roman"/>
                <a:ea typeface="+mn-lt"/>
                <a:cs typeface="+mn-lt"/>
              </a:rPr>
              <a:t>      </a:t>
            </a:r>
          </a:p>
          <a:p>
            <a:pPr algn="just"/>
            <a:r>
              <a:rPr lang="en-US" sz="1400">
                <a:latin typeface="Times New Roman"/>
                <a:ea typeface="+mn-lt"/>
                <a:cs typeface="+mn-lt"/>
              </a:rPr>
              <a:t>       Geographic Comparison and Scope Expansion: Recognizing the need for a broader viewpoint, we broadened the scope by integrating a big dataset from</a:t>
            </a:r>
            <a:endParaRPr lang="en-US" sz="1400">
              <a:latin typeface="Times New Roman"/>
              <a:ea typeface="+mn-lt"/>
              <a:cs typeface="Times New Roman"/>
            </a:endParaRPr>
          </a:p>
          <a:p>
            <a:pPr algn="just"/>
            <a:r>
              <a:rPr lang="en-US" sz="1400">
                <a:latin typeface="Times New Roman"/>
                <a:ea typeface="+mn-lt"/>
                <a:cs typeface="+mn-lt"/>
              </a:rPr>
              <a:t>       Colorado. This geographic diversity allows us to capture regional idiosyncrasies, resulting in a more contextually relevant study.</a:t>
            </a:r>
            <a:endParaRPr lang="en-US" sz="1400">
              <a:latin typeface="Times New Roman"/>
              <a:cs typeface="Times New Roman"/>
            </a:endParaRPr>
          </a:p>
          <a:p>
            <a:pPr algn="just"/>
            <a:r>
              <a:rPr lang="en-US" sz="1400">
                <a:latin typeface="Times New Roman"/>
                <a:cs typeface="Times New Roman"/>
              </a:rPr>
              <a:t>       </a:t>
            </a:r>
            <a:endParaRPr lang="en-US" sz="1400">
              <a:latin typeface="Times New Roman"/>
              <a:ea typeface="+mn-lt"/>
              <a:cs typeface="Times New Roman"/>
            </a:endParaRPr>
          </a:p>
          <a:p>
            <a:pPr algn="just"/>
            <a:r>
              <a:rPr lang="en-US" sz="1400">
                <a:latin typeface="Times New Roman"/>
                <a:ea typeface="+mn-lt"/>
                <a:cs typeface="+mn-lt"/>
              </a:rPr>
              <a:t>       Motivation from National patterns: Our research was prompted by disturbing patterns observed by the National Highway Traffic Safety Administration</a:t>
            </a:r>
            <a:endParaRPr lang="en-US" sz="1400">
              <a:latin typeface="Times New Roman"/>
              <a:ea typeface="+mn-lt"/>
              <a:cs typeface="Times New Roman"/>
            </a:endParaRPr>
          </a:p>
          <a:p>
            <a:pPr algn="just"/>
            <a:r>
              <a:rPr lang="en-US" sz="1400">
                <a:latin typeface="Times New Roman"/>
                <a:ea typeface="+mn-lt"/>
                <a:cs typeface="+mn-lt"/>
              </a:rPr>
              <a:t>       (NHTSA), in which the number of deaths increased despite a drop in overall reported collisions. Our study aims to provide insights that might help</a:t>
            </a:r>
            <a:endParaRPr lang="en-US" sz="1400">
              <a:latin typeface="Times New Roman"/>
              <a:ea typeface="+mn-lt"/>
              <a:cs typeface="Times New Roman"/>
            </a:endParaRPr>
          </a:p>
          <a:p>
            <a:pPr algn="just"/>
            <a:r>
              <a:rPr lang="en-US" sz="1400">
                <a:latin typeface="Times New Roman"/>
                <a:ea typeface="+mn-lt"/>
                <a:cs typeface="+mn-lt"/>
              </a:rPr>
              <a:t>       influence solutions for dealing with this alarming trend.</a:t>
            </a:r>
            <a:endParaRPr lang="en-US" sz="1400">
              <a:latin typeface="Times New Roman"/>
              <a:cs typeface="Times New Roman"/>
            </a:endParaRPr>
          </a:p>
          <a:p>
            <a:pPr algn="just"/>
            <a:r>
              <a:rPr lang="en-US" sz="1400">
                <a:latin typeface="Times New Roman"/>
                <a:ea typeface="+mn-lt"/>
                <a:cs typeface="+mn-lt"/>
              </a:rPr>
              <a:t>      </a:t>
            </a:r>
          </a:p>
          <a:p>
            <a:pPr algn="just"/>
            <a:r>
              <a:rPr lang="en-US" sz="1400">
                <a:latin typeface="Times New Roman"/>
                <a:ea typeface="+mn-lt"/>
                <a:cs typeface="+mn-lt"/>
              </a:rPr>
              <a:t>       Contextualization of Related Work: The broad examination of related work gave a sophisticated grasp of the field's current literature. Categorizing studies</a:t>
            </a:r>
            <a:endParaRPr lang="en-US" sz="1400">
              <a:latin typeface="Times New Roman"/>
              <a:ea typeface="+mn-lt"/>
              <a:cs typeface="Times New Roman"/>
            </a:endParaRPr>
          </a:p>
          <a:p>
            <a:pPr algn="just"/>
            <a:r>
              <a:rPr lang="en-US" sz="1400">
                <a:latin typeface="Times New Roman"/>
                <a:ea typeface="+mn-lt"/>
                <a:cs typeface="+mn-lt"/>
              </a:rPr>
              <a:t>       under approaches such road scenario-based discretization, safety performance functions, and nested logit models assisted in contextualizing our study</a:t>
            </a:r>
            <a:endParaRPr lang="en-US" sz="1400">
              <a:latin typeface="Times New Roman"/>
              <a:ea typeface="+mn-lt"/>
              <a:cs typeface="Times New Roman"/>
            </a:endParaRPr>
          </a:p>
          <a:p>
            <a:pPr algn="just"/>
            <a:r>
              <a:rPr lang="en-US" sz="1400">
                <a:latin typeface="Times New Roman"/>
                <a:ea typeface="+mn-lt"/>
                <a:cs typeface="+mn-lt"/>
              </a:rPr>
              <a:t>       within the larger landscape of traffic collision prediction.</a:t>
            </a:r>
            <a:endParaRPr lang="en-US" sz="1400">
              <a:latin typeface="Times New Roman"/>
              <a:cs typeface="Times New Roman"/>
            </a:endParaRPr>
          </a:p>
          <a:p>
            <a:pPr algn="just"/>
            <a:endParaRPr lang="en-US" sz="1400">
              <a:latin typeface="Times New Roman"/>
              <a:cs typeface="Times New Roman"/>
            </a:endParaRPr>
          </a:p>
        </p:txBody>
      </p:sp>
      <p:sp>
        <p:nvSpPr>
          <p:cNvPr id="3" name="Title 2">
            <a:extLst>
              <a:ext uri="{FF2B5EF4-FFF2-40B4-BE49-F238E27FC236}">
                <a16:creationId xmlns:a16="http://schemas.microsoft.com/office/drawing/2014/main" id="{79F64797-5747-4EBC-BFFB-16978088E74D}"/>
              </a:ext>
            </a:extLst>
          </p:cNvPr>
          <p:cNvSpPr>
            <a:spLocks noGrp="1"/>
          </p:cNvSpPr>
          <p:nvPr>
            <p:ph type="title"/>
          </p:nvPr>
        </p:nvSpPr>
        <p:spPr>
          <a:xfrm>
            <a:off x="3714139" y="660377"/>
            <a:ext cx="5049062" cy="591127"/>
          </a:xfrm>
        </p:spPr>
        <p:txBody>
          <a:bodyPr/>
          <a:lstStyle/>
          <a:p>
            <a:pPr algn="ctr"/>
            <a:r>
              <a:rPr lang="en-US"/>
              <a:t>conclusion</a:t>
            </a:r>
          </a:p>
        </p:txBody>
      </p:sp>
      <p:sp>
        <p:nvSpPr>
          <p:cNvPr id="18" name="Rectangle 17">
            <a:extLst>
              <a:ext uri="{FF2B5EF4-FFF2-40B4-BE49-F238E27FC236}">
                <a16:creationId xmlns:a16="http://schemas.microsoft.com/office/drawing/2014/main" id="{D531DF3E-A865-4F02-B252-B300077A50A4}"/>
              </a:ext>
              <a:ext uri="{C183D7F6-B498-43B3-948B-1728B52AA6E4}">
                <adec:decorative xmlns:adec="http://schemas.microsoft.com/office/drawing/2017/decorative" val="1"/>
              </a:ext>
            </a:extLst>
          </p:cNvPr>
          <p:cNvSpPr/>
          <p:nvPr/>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1461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view of the tress from below up to the sky">
            <a:extLst>
              <a:ext uri="{FF2B5EF4-FFF2-40B4-BE49-F238E27FC236}">
                <a16:creationId xmlns:a16="http://schemas.microsoft.com/office/drawing/2014/main" id="{48647C85-5A62-4C19-8732-37C447244CE5}"/>
              </a:ext>
            </a:extLst>
          </p:cNvPr>
          <p:cNvPicPr>
            <a:picLocks noGrp="1" noChangeAspect="1"/>
          </p:cNvPicPr>
          <p:nvPr>
            <p:ph type="pic" sz="quarter" idx="12"/>
          </p:nvPr>
        </p:nvPicPr>
        <p:blipFill rotWithShape="1">
          <a:blip r:embed="rId2"/>
          <a:srcRect t="31250" b="31250"/>
          <a:stretch/>
        </p:blipFill>
        <p:spPr>
          <a:xfrm>
            <a:off x="0" y="0"/>
            <a:ext cx="12192000" cy="6857999"/>
          </a:xfrm>
        </p:spPr>
      </p:pic>
      <p:sp>
        <p:nvSpPr>
          <p:cNvPr id="16" name="Rectangle 15">
            <a:extLst>
              <a:ext uri="{FF2B5EF4-FFF2-40B4-BE49-F238E27FC236}">
                <a16:creationId xmlns:a16="http://schemas.microsoft.com/office/drawing/2014/main" id="{349D32F4-D80F-4681-81BC-DC5912CB0B68}"/>
              </a:ext>
              <a:ext uri="{C183D7F6-B498-43B3-948B-1728B52AA6E4}">
                <adec:decorative xmlns:adec="http://schemas.microsoft.com/office/drawing/2017/decorative" val="1"/>
              </a:ext>
            </a:extLst>
          </p:cNvPr>
          <p:cNvSpPr/>
          <p:nvPr/>
        </p:nvSpPr>
        <p:spPr>
          <a:xfrm>
            <a:off x="0" y="-1"/>
            <a:ext cx="12192000" cy="6858000"/>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n-US" sz="1200">
                <a:latin typeface="Times New Roman"/>
                <a:ea typeface="+mn-lt"/>
                <a:cs typeface="+mn-lt"/>
              </a:rPr>
              <a:t>      </a:t>
            </a:r>
            <a:endParaRPr lang="en-US" sz="1200">
              <a:latin typeface="Times New Roman"/>
              <a:cs typeface="Times New Roman"/>
            </a:endParaRPr>
          </a:p>
          <a:p>
            <a:pPr algn="just"/>
            <a:endParaRPr lang="en-US" sz="1200">
              <a:latin typeface="Times New Roman"/>
              <a:cs typeface="Times New Roman"/>
            </a:endParaRPr>
          </a:p>
          <a:p>
            <a:pPr algn="just"/>
            <a:r>
              <a:rPr lang="en-US" sz="1200">
                <a:latin typeface="Times New Roman"/>
                <a:ea typeface="+mn-lt"/>
                <a:cs typeface="+mn-lt"/>
              </a:rPr>
              <a:t>             Integration of Real-Time Data: Investigate the integration of real-time data sources to improve the prediction models' timeliness and responsiveness. This might incorporate real-time </a:t>
            </a:r>
            <a:endParaRPr lang="en-US" sz="1200">
              <a:latin typeface="Times New Roman"/>
              <a:ea typeface="+mn-lt"/>
              <a:cs typeface="Times New Roman"/>
            </a:endParaRPr>
          </a:p>
          <a:p>
            <a:pPr algn="just"/>
            <a:r>
              <a:rPr lang="en-US" sz="1200">
                <a:latin typeface="Times New Roman"/>
                <a:ea typeface="+mn-lt"/>
                <a:cs typeface="+mn-lt"/>
              </a:rPr>
              <a:t>             weather updates, road conditions, and traffic patterns to increase accident forecast accuracy.</a:t>
            </a:r>
            <a:endParaRPr lang="en-US" sz="1200">
              <a:latin typeface="Times New Roman"/>
              <a:cs typeface="Times New Roman"/>
            </a:endParaRPr>
          </a:p>
          <a:p>
            <a:pPr algn="just"/>
            <a:r>
              <a:rPr lang="en-US" sz="1200">
                <a:latin typeface="Times New Roman"/>
                <a:ea typeface="+mn-lt"/>
                <a:cs typeface="+mn-lt"/>
              </a:rPr>
              <a:t>     </a:t>
            </a:r>
            <a:endParaRPr lang="en-US" sz="1200">
              <a:latin typeface="Times New Roman"/>
              <a:ea typeface="+mn-lt"/>
              <a:cs typeface="Times New Roman"/>
            </a:endParaRPr>
          </a:p>
          <a:p>
            <a:pPr algn="just"/>
            <a:r>
              <a:rPr lang="en-US" sz="1200">
                <a:latin typeface="Times New Roman"/>
                <a:ea typeface="+mn-lt"/>
                <a:cs typeface="+mn-lt"/>
              </a:rPr>
              <a:t>            Temporal study and Trend Prediction: Extending the study to incorporate temporal patterns in accident rates, such as daily, weekly, or seasonal fluctuations. Creating models that</a:t>
            </a:r>
            <a:endParaRPr lang="en-US" sz="1200">
              <a:latin typeface="Times New Roman"/>
              <a:ea typeface="+mn-lt"/>
              <a:cs typeface="Times New Roman"/>
            </a:endParaRPr>
          </a:p>
          <a:p>
            <a:pPr algn="just"/>
            <a:r>
              <a:rPr lang="en-US" sz="1200">
                <a:latin typeface="Times New Roman"/>
                <a:ea typeface="+mn-lt"/>
                <a:cs typeface="+mn-lt"/>
              </a:rPr>
              <a:t>            can forecast future trends in order to allow preemptive actions and resource allocation.</a:t>
            </a:r>
            <a:endParaRPr lang="en-US" sz="1200">
              <a:latin typeface="Times New Roman"/>
              <a:cs typeface="Times New Roman"/>
            </a:endParaRPr>
          </a:p>
          <a:p>
            <a:pPr algn="just"/>
            <a:endParaRPr lang="en-US" sz="1200">
              <a:latin typeface="Times New Roman"/>
              <a:ea typeface="+mn-lt"/>
              <a:cs typeface="+mn-lt"/>
            </a:endParaRPr>
          </a:p>
          <a:p>
            <a:pPr algn="just"/>
            <a:r>
              <a:rPr lang="en-US" sz="1200">
                <a:latin typeface="Times New Roman"/>
                <a:ea typeface="+mn-lt"/>
                <a:cs typeface="+mn-lt"/>
              </a:rPr>
              <a:t>             Regional Specific Spatial Analysis: Conducting a more detailed geographical analysis to identify specific places or road segments that are prone to accidents. Incorporating geospatial data</a:t>
            </a:r>
            <a:endParaRPr lang="en-US" sz="1200">
              <a:latin typeface="Times New Roman"/>
              <a:ea typeface="+mn-lt"/>
              <a:cs typeface="Times New Roman"/>
            </a:endParaRPr>
          </a:p>
          <a:p>
            <a:pPr algn="just"/>
            <a:r>
              <a:rPr lang="en-US" sz="1200">
                <a:latin typeface="Times New Roman"/>
                <a:ea typeface="+mn-lt"/>
                <a:cs typeface="+mn-lt"/>
              </a:rPr>
              <a:t>             and sophisticated mapping techniques to identify high-risk regions for targeted safety measures could be part of this.</a:t>
            </a:r>
            <a:endParaRPr lang="en-US" sz="1200">
              <a:latin typeface="Times New Roman"/>
              <a:cs typeface="Times New Roman"/>
            </a:endParaRPr>
          </a:p>
          <a:p>
            <a:pPr algn="just"/>
            <a:endParaRPr lang="en-US" sz="1200">
              <a:latin typeface="Times New Roman"/>
              <a:ea typeface="+mn-lt"/>
              <a:cs typeface="+mn-lt"/>
            </a:endParaRPr>
          </a:p>
          <a:p>
            <a:pPr algn="just"/>
            <a:r>
              <a:rPr lang="en-US" sz="1200">
                <a:latin typeface="Times New Roman"/>
                <a:ea typeface="+mn-lt"/>
                <a:cs typeface="+mn-lt"/>
              </a:rPr>
              <a:t>           Driver Behavior Data Inclusion: Data on driver behavior, such as speeding tendencies, lane discipline, and adherence to traffic regulations, could be included. Integrating this </a:t>
            </a:r>
            <a:endParaRPr lang="en-US" sz="1200">
              <a:latin typeface="Times New Roman"/>
              <a:ea typeface="+mn-lt"/>
              <a:cs typeface="Times New Roman"/>
            </a:endParaRPr>
          </a:p>
          <a:p>
            <a:pPr algn="just"/>
            <a:r>
              <a:rPr lang="en-US" sz="1200">
                <a:latin typeface="Times New Roman"/>
                <a:ea typeface="+mn-lt"/>
                <a:cs typeface="+mn-lt"/>
              </a:rPr>
              <a:t>           behavioral data might offer a more complete picture of the elements that contribute to accidents.</a:t>
            </a:r>
            <a:endParaRPr lang="en-US" sz="1200">
              <a:latin typeface="Times New Roman"/>
              <a:cs typeface="Times New Roman"/>
            </a:endParaRPr>
          </a:p>
          <a:p>
            <a:pPr algn="just"/>
            <a:endParaRPr lang="en-US" sz="1200">
              <a:latin typeface="Times New Roman"/>
              <a:cs typeface="Times New Roman"/>
            </a:endParaRPr>
          </a:p>
          <a:p>
            <a:pPr algn="just"/>
            <a:endParaRPr lang="en-US" sz="1200"/>
          </a:p>
        </p:txBody>
      </p:sp>
      <p:sp>
        <p:nvSpPr>
          <p:cNvPr id="3" name="Title 2">
            <a:extLst>
              <a:ext uri="{FF2B5EF4-FFF2-40B4-BE49-F238E27FC236}">
                <a16:creationId xmlns:a16="http://schemas.microsoft.com/office/drawing/2014/main" id="{79F64797-5747-4EBC-BFFB-16978088E74D}"/>
              </a:ext>
            </a:extLst>
          </p:cNvPr>
          <p:cNvSpPr>
            <a:spLocks noGrp="1"/>
          </p:cNvSpPr>
          <p:nvPr>
            <p:ph type="title"/>
          </p:nvPr>
        </p:nvSpPr>
        <p:spPr>
          <a:xfrm>
            <a:off x="3714139" y="660377"/>
            <a:ext cx="5049062" cy="591127"/>
          </a:xfrm>
        </p:spPr>
        <p:txBody>
          <a:bodyPr/>
          <a:lstStyle/>
          <a:p>
            <a:pPr algn="ctr"/>
            <a:r>
              <a:rPr lang="en-US"/>
              <a:t>Future work</a:t>
            </a:r>
          </a:p>
        </p:txBody>
      </p:sp>
      <p:sp>
        <p:nvSpPr>
          <p:cNvPr id="18" name="Rectangle 17">
            <a:extLst>
              <a:ext uri="{FF2B5EF4-FFF2-40B4-BE49-F238E27FC236}">
                <a16:creationId xmlns:a16="http://schemas.microsoft.com/office/drawing/2014/main" id="{D531DF3E-A865-4F02-B252-B300077A50A4}"/>
              </a:ext>
              <a:ext uri="{C183D7F6-B498-43B3-948B-1728B52AA6E4}">
                <adec:decorative xmlns:adec="http://schemas.microsoft.com/office/drawing/2017/decorative" val="1"/>
              </a:ext>
            </a:extLst>
          </p:cNvPr>
          <p:cNvSpPr/>
          <p:nvPr/>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7417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66CCDE6-6086-4623-9169-9BF63A211F3B}"/>
              </a:ext>
            </a:extLst>
          </p:cNvPr>
          <p:cNvSpPr>
            <a:spLocks noGrp="1"/>
          </p:cNvSpPr>
          <p:nvPr>
            <p:ph type="title"/>
          </p:nvPr>
        </p:nvSpPr>
        <p:spPr>
          <a:xfrm>
            <a:off x="3977649" y="502616"/>
            <a:ext cx="4241044" cy="601121"/>
          </a:xfrm>
        </p:spPr>
        <p:txBody>
          <a:bodyPr/>
          <a:lstStyle/>
          <a:p>
            <a:r>
              <a:rPr lang="en-US"/>
              <a:t>references</a:t>
            </a:r>
          </a:p>
        </p:txBody>
      </p:sp>
      <p:sp>
        <p:nvSpPr>
          <p:cNvPr id="4" name="TextBox 3">
            <a:extLst>
              <a:ext uri="{FF2B5EF4-FFF2-40B4-BE49-F238E27FC236}">
                <a16:creationId xmlns:a16="http://schemas.microsoft.com/office/drawing/2014/main" id="{D3FBAAC2-0D3B-DA5F-35E2-561ECD136F42}"/>
              </a:ext>
            </a:extLst>
          </p:cNvPr>
          <p:cNvSpPr txBox="1"/>
          <p:nvPr/>
        </p:nvSpPr>
        <p:spPr>
          <a:xfrm>
            <a:off x="930088" y="1165412"/>
            <a:ext cx="4314264" cy="52245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AutoNum type="arabicPeriod"/>
            </a:pPr>
            <a:r>
              <a:rPr lang="en-US" sz="1150">
                <a:latin typeface="Times New Roman"/>
                <a:cs typeface="Times New Roman"/>
              </a:rPr>
              <a:t>Sun Z, Liu S, Li D, Tang B, Fang S. Crash analysis of mountainous freeways with high bridge and tunnel ratios using road scenario-based discretization. </a:t>
            </a:r>
            <a:r>
              <a:rPr lang="en-US" sz="1150" err="1">
                <a:latin typeface="Times New Roman"/>
                <a:cs typeface="Times New Roman"/>
              </a:rPr>
              <a:t>PLoS</a:t>
            </a:r>
            <a:r>
              <a:rPr lang="en-US" sz="1150">
                <a:latin typeface="Times New Roman"/>
                <a:cs typeface="Times New Roman"/>
              </a:rPr>
              <a:t> One. 2020 Aug 10;15(8):e0237408. </a:t>
            </a:r>
            <a:r>
              <a:rPr lang="en-US" sz="1150" err="1">
                <a:latin typeface="Times New Roman"/>
                <a:cs typeface="Times New Roman"/>
              </a:rPr>
              <a:t>doi</a:t>
            </a:r>
            <a:r>
              <a:rPr lang="en-US" sz="1150">
                <a:latin typeface="Times New Roman"/>
                <a:cs typeface="Times New Roman"/>
              </a:rPr>
              <a:t>: </a:t>
            </a:r>
            <a:r>
              <a:rPr lang="en-US" sz="1150">
                <a:latin typeface="Times New Roman"/>
                <a:cs typeface="Times New Roman"/>
                <a:hlinkClick r:id="rId2"/>
              </a:rPr>
              <a:t>https://doi.org/10.1371/journal.pone.0237408</a:t>
            </a:r>
            <a:r>
              <a:rPr lang="en-US" sz="1150">
                <a:latin typeface="Times New Roman"/>
                <a:cs typeface="Times New Roman"/>
              </a:rPr>
              <a:t>. PMID: 32776981; PMCID: PMC7416955.</a:t>
            </a:r>
          </a:p>
          <a:p>
            <a:pPr marL="285750" indent="-285750">
              <a:buAutoNum type="arabicPeriod"/>
            </a:pPr>
            <a:endParaRPr lang="en-US" sz="1150" u="sng">
              <a:latin typeface="Times New Roman"/>
              <a:cs typeface="Times New Roman"/>
            </a:endParaRPr>
          </a:p>
          <a:p>
            <a:pPr marL="285750" indent="-285750">
              <a:buAutoNum type="arabicPeriod"/>
            </a:pPr>
            <a:r>
              <a:rPr lang="en-US" sz="1150">
                <a:latin typeface="Times New Roman"/>
                <a:cs typeface="Times New Roman"/>
              </a:rPr>
              <a:t>Russo F, </a:t>
            </a:r>
            <a:r>
              <a:rPr lang="en-US" sz="1150" err="1">
                <a:latin typeface="Times New Roman"/>
                <a:cs typeface="Times New Roman"/>
              </a:rPr>
              <a:t>Biancardo</a:t>
            </a:r>
            <a:r>
              <a:rPr lang="en-US" sz="1150">
                <a:latin typeface="Times New Roman"/>
                <a:cs typeface="Times New Roman"/>
              </a:rPr>
              <a:t> SA, </a:t>
            </a:r>
            <a:r>
              <a:rPr lang="en-US" sz="1150" err="1">
                <a:latin typeface="Times New Roman"/>
                <a:cs typeface="Times New Roman"/>
              </a:rPr>
              <a:t>Dell’Acqua</a:t>
            </a:r>
            <a:r>
              <a:rPr lang="en-US" sz="1150">
                <a:latin typeface="Times New Roman"/>
                <a:cs typeface="Times New Roman"/>
              </a:rPr>
              <a:t> G. Road safety from the perspective of driver gender and age as related to the injury crash frequency and road scenario. Traffic </a:t>
            </a:r>
            <a:r>
              <a:rPr lang="en-US" sz="1150" err="1">
                <a:latin typeface="Times New Roman"/>
                <a:cs typeface="Times New Roman"/>
              </a:rPr>
              <a:t>Inj</a:t>
            </a:r>
            <a:r>
              <a:rPr lang="en-US" sz="1150">
                <a:latin typeface="Times New Roman"/>
                <a:cs typeface="Times New Roman"/>
              </a:rPr>
              <a:t> Prev. 2014;15(1):25-33. Doi: </a:t>
            </a:r>
            <a:r>
              <a:rPr lang="en-US" sz="1150">
                <a:latin typeface="Times New Roman"/>
                <a:cs typeface="Times New Roman"/>
                <a:hlinkClick r:id="rId3"/>
              </a:rPr>
              <a:t>https://doi.org/10.1080/15389588.2013.794943</a:t>
            </a:r>
            <a:r>
              <a:rPr lang="en-US" sz="1150">
                <a:latin typeface="Times New Roman"/>
                <a:cs typeface="Times New Roman"/>
              </a:rPr>
              <a:t>. PMID: 24279963.</a:t>
            </a:r>
          </a:p>
          <a:p>
            <a:pPr marL="285750" indent="-285750">
              <a:buAutoNum type="arabicPeriod"/>
            </a:pPr>
            <a:endParaRPr lang="en-US" sz="1150">
              <a:latin typeface="Times New Roman"/>
              <a:cs typeface="Times New Roman"/>
            </a:endParaRPr>
          </a:p>
          <a:p>
            <a:pPr marL="285750" indent="-285750">
              <a:buFontTx/>
              <a:buAutoNum type="arabicPeriod"/>
            </a:pPr>
            <a:r>
              <a:rPr lang="en-US" sz="1150">
                <a:latin typeface="Times New Roman"/>
                <a:cs typeface="Times New Roman"/>
              </a:rPr>
              <a:t>Sunil Patil, Srinivas Reddy </a:t>
            </a:r>
            <a:r>
              <a:rPr lang="en-US" sz="1150" err="1">
                <a:latin typeface="Times New Roman"/>
                <a:cs typeface="Times New Roman"/>
              </a:rPr>
              <a:t>Geedipally</a:t>
            </a:r>
            <a:r>
              <a:rPr lang="en-US" sz="1150">
                <a:latin typeface="Times New Roman"/>
                <a:cs typeface="Times New Roman"/>
              </a:rPr>
              <a:t>, Dominique Lord, Analysis of crash severities using nested logit model—Accounting for the underreporting of crashes, Accident Analysis &amp; Prevention, Volume 45, 2012, Pages 646-653, ISSN 0001-4575, </a:t>
            </a:r>
            <a:r>
              <a:rPr lang="en-US" sz="1150">
                <a:latin typeface="Times New Roman"/>
                <a:cs typeface="Times New Roman"/>
                <a:hlinkClick r:id="rId4"/>
              </a:rPr>
              <a:t>https://doi.org/10.1016/j.aap.2011.09.034</a:t>
            </a:r>
            <a:r>
              <a:rPr lang="en-US" sz="1150">
                <a:latin typeface="Times New Roman"/>
                <a:cs typeface="Times New Roman"/>
              </a:rPr>
              <a:t>.</a:t>
            </a:r>
          </a:p>
          <a:p>
            <a:pPr marL="285750" indent="-285750">
              <a:buAutoNum type="arabicPeriod"/>
            </a:pPr>
            <a:endParaRPr lang="en-US" sz="1150" u="sng">
              <a:latin typeface="Times New Roman"/>
              <a:cs typeface="Times New Roman"/>
            </a:endParaRPr>
          </a:p>
          <a:p>
            <a:pPr marL="285750" indent="-285750">
              <a:buAutoNum type="arabicPeriod"/>
            </a:pPr>
            <a:r>
              <a:rPr lang="en-US" sz="1150">
                <a:latin typeface="Times New Roman"/>
                <a:cs typeface="Times New Roman"/>
              </a:rPr>
              <a:t>Anderson, J., &amp; Hernandez, S. (2017). Heavy-Vehicle Crash Rate Analysis: Comparison of Heterogeneity Methods Using Idaho Crash Data. Transportation Research Record, 2637(1), 56-66. </a:t>
            </a:r>
            <a:r>
              <a:rPr lang="en-US" sz="1150">
                <a:latin typeface="Times New Roman"/>
                <a:cs typeface="Times New Roman"/>
                <a:hlinkClick r:id="rId5"/>
              </a:rPr>
              <a:t>https://doi-org.aurarialibrary.idm.oclc.org/10.3141/2637-07</a:t>
            </a:r>
            <a:endParaRPr lang="en-US" sz="1150">
              <a:latin typeface="Times New Roman"/>
              <a:cs typeface="Times New Roman"/>
            </a:endParaRPr>
          </a:p>
          <a:p>
            <a:pPr marL="285750" indent="-285750">
              <a:buAutoNum type="arabicPeriod"/>
            </a:pPr>
            <a:endParaRPr lang="en-US" sz="1150" u="sng">
              <a:latin typeface="Times New Roman"/>
              <a:cs typeface="Times New Roman"/>
            </a:endParaRPr>
          </a:p>
          <a:p>
            <a:pPr marL="285750" indent="-285750">
              <a:buAutoNum type="arabicPeriod"/>
            </a:pPr>
            <a:r>
              <a:rPr lang="en-US" sz="1150" err="1">
                <a:latin typeface="Times New Roman"/>
                <a:cs typeface="Times New Roman"/>
              </a:rPr>
              <a:t>Yansong</a:t>
            </a:r>
            <a:r>
              <a:rPr lang="en-US" sz="1150">
                <a:latin typeface="Times New Roman"/>
                <a:cs typeface="Times New Roman"/>
              </a:rPr>
              <a:t> Qu, </a:t>
            </a:r>
            <a:r>
              <a:rPr lang="en-US" sz="1150" err="1">
                <a:latin typeface="Times New Roman"/>
                <a:cs typeface="Times New Roman"/>
              </a:rPr>
              <a:t>Zhenlong</a:t>
            </a:r>
            <a:r>
              <a:rPr lang="en-US" sz="1150">
                <a:latin typeface="Times New Roman"/>
                <a:cs typeface="Times New Roman"/>
              </a:rPr>
              <a:t> Li, Qin Liu, Mengniu Pan, Zihao Zhang, "Crash/Near-Crash Analysis of Naturalistic Driving Data Using Association Rule Mining", </a:t>
            </a:r>
            <a:r>
              <a:rPr lang="en-US" sz="1150" i="1">
                <a:latin typeface="Times New Roman"/>
                <a:cs typeface="Times New Roman"/>
              </a:rPr>
              <a:t>Journal of Advanced Transportation</a:t>
            </a:r>
            <a:r>
              <a:rPr lang="en-US" sz="1150">
                <a:latin typeface="Times New Roman"/>
                <a:cs typeface="Times New Roman"/>
              </a:rPr>
              <a:t>, vol. 2022, Article ID 6562649, 19 pages, 2022. </a:t>
            </a:r>
            <a:r>
              <a:rPr lang="en-US" sz="1150">
                <a:latin typeface="Times New Roman"/>
                <a:cs typeface="Times New Roman"/>
                <a:hlinkClick r:id="rId6"/>
              </a:rPr>
              <a:t>https://doi.org/10.1155/2022/6562649</a:t>
            </a:r>
          </a:p>
        </p:txBody>
      </p:sp>
      <p:sp>
        <p:nvSpPr>
          <p:cNvPr id="5" name="TextBox 4">
            <a:extLst>
              <a:ext uri="{FF2B5EF4-FFF2-40B4-BE49-F238E27FC236}">
                <a16:creationId xmlns:a16="http://schemas.microsoft.com/office/drawing/2014/main" id="{7B58D729-4313-6A7B-BB72-DB5B27DC6EF9}"/>
              </a:ext>
            </a:extLst>
          </p:cNvPr>
          <p:cNvSpPr txBox="1"/>
          <p:nvPr/>
        </p:nvSpPr>
        <p:spPr>
          <a:xfrm>
            <a:off x="6981264" y="1165412"/>
            <a:ext cx="4314264" cy="41626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50">
                <a:latin typeface="Times New Roman"/>
                <a:cs typeface="Times New Roman"/>
              </a:rPr>
              <a:t>6. Chen M-M, Chen M-C. Modeling Road Accident Severity with Comparisons of Logistic Regression, Decision Tree and Random Forest. </a:t>
            </a:r>
            <a:r>
              <a:rPr lang="en-US" sz="1150" i="1">
                <a:latin typeface="Times New Roman"/>
                <a:cs typeface="Times New Roman"/>
              </a:rPr>
              <a:t>Information</a:t>
            </a:r>
            <a:r>
              <a:rPr lang="en-US" sz="1150">
                <a:latin typeface="Times New Roman"/>
                <a:cs typeface="Times New Roman"/>
              </a:rPr>
              <a:t>. 2020; 11(5):270. </a:t>
            </a:r>
            <a:r>
              <a:rPr lang="en-US" sz="1150">
                <a:latin typeface="Times New Roman"/>
                <a:cs typeface="Times New Roman"/>
                <a:hlinkClick r:id="rId7"/>
              </a:rPr>
              <a:t>https://doi.org/10.3390/info11050270</a:t>
            </a:r>
            <a:endParaRPr lang="en-US" sz="1150">
              <a:latin typeface="Times New Roman"/>
              <a:cs typeface="Times New Roman"/>
            </a:endParaRPr>
          </a:p>
          <a:p>
            <a:endParaRPr lang="en-US" sz="1150">
              <a:latin typeface="Times New Roman"/>
              <a:cs typeface="Times New Roman"/>
            </a:endParaRPr>
          </a:p>
          <a:p>
            <a:r>
              <a:rPr lang="en-US" sz="1150">
                <a:latin typeface="Times New Roman"/>
                <a:cs typeface="Times New Roman"/>
              </a:rPr>
              <a:t>7.  Huang, H., Abdel-</a:t>
            </a:r>
            <a:r>
              <a:rPr lang="en-US" sz="1150" err="1">
                <a:latin typeface="Times New Roman"/>
                <a:cs typeface="Times New Roman"/>
              </a:rPr>
              <a:t>Aty</a:t>
            </a:r>
            <a:r>
              <a:rPr lang="en-US" sz="1150">
                <a:latin typeface="Times New Roman"/>
                <a:cs typeface="Times New Roman"/>
              </a:rPr>
              <a:t>, M. A., &amp; Darwiche, A. L. (2010). County-Level Crash Risk Analysis in Florida: Bayesian Spatial Modeling. Transportation Research Record, 2148(1), 27-37. </a:t>
            </a:r>
            <a:r>
              <a:rPr lang="en-US" sz="1150">
                <a:latin typeface="Times New Roman"/>
                <a:cs typeface="Times New Roman"/>
                <a:hlinkClick r:id="rId8"/>
              </a:rPr>
              <a:t>https://doi-org.aurarialibrary.idm.oclc.org/10.3141/2148-04</a:t>
            </a:r>
            <a:endParaRPr lang="en-US" sz="1150">
              <a:latin typeface="Times New Roman"/>
              <a:cs typeface="Times New Roman"/>
            </a:endParaRPr>
          </a:p>
          <a:p>
            <a:endParaRPr lang="en-US" sz="1150">
              <a:latin typeface="Times New Roman"/>
              <a:cs typeface="Times New Roman"/>
            </a:endParaRPr>
          </a:p>
          <a:p>
            <a:r>
              <a:rPr lang="en-US" sz="1150">
                <a:latin typeface="Times New Roman"/>
                <a:cs typeface="Times New Roman"/>
              </a:rPr>
              <a:t>8. Predicting Future Driving Risk of Crash-Involved Drivers Based on a Systematic Machine Learning Framework. </a:t>
            </a:r>
            <a:r>
              <a:rPr lang="en-US" sz="1150" u="sng">
                <a:latin typeface="Times New Roman"/>
                <a:cs typeface="Times New Roman"/>
                <a:hlinkClick r:id="rId9"/>
              </a:rPr>
              <a:t>https://www.mdpi.com/1660-4601/16/3/334</a:t>
            </a:r>
            <a:endParaRPr lang="en-US" sz="1150" u="sng">
              <a:latin typeface="Times New Roman"/>
              <a:cs typeface="Times New Roman"/>
            </a:endParaRPr>
          </a:p>
          <a:p>
            <a:endParaRPr lang="en-US" sz="1150">
              <a:latin typeface="Times New Roman"/>
              <a:cs typeface="Times New Roman"/>
            </a:endParaRPr>
          </a:p>
          <a:p>
            <a:r>
              <a:rPr lang="en-US" sz="1150">
                <a:latin typeface="Times New Roman"/>
                <a:cs typeface="Times New Roman"/>
              </a:rPr>
              <a:t>9. Tanmoy Bhowmik, Shamsunnahar Yasmin, Naveen </a:t>
            </a:r>
            <a:r>
              <a:rPr lang="en-US" sz="1150" err="1">
                <a:latin typeface="Times New Roman"/>
                <a:cs typeface="Times New Roman"/>
              </a:rPr>
              <a:t>Eluru</a:t>
            </a:r>
            <a:r>
              <a:rPr lang="en-US" sz="1150">
                <a:latin typeface="Times New Roman"/>
                <a:cs typeface="Times New Roman"/>
              </a:rPr>
              <a:t>, A New Econometric Approach for Modeling Several Count Variables: A Case Study of Crash Frequency Analysis by Crash Type and Severity, Transportation Research Part B: Methodological, Volume 153, 2021, Pages 172-203, ISSN 0191-2615, </a:t>
            </a:r>
            <a:r>
              <a:rPr lang="en-US" sz="1150">
                <a:latin typeface="Times New Roman"/>
                <a:cs typeface="Times New Roman"/>
                <a:hlinkClick r:id="rId10"/>
              </a:rPr>
              <a:t>https://doi.org/10.1016/j.trb.2021.09.008</a:t>
            </a:r>
            <a:br>
              <a:rPr lang="en-US" sz="1150" u="sng">
                <a:latin typeface="Times New Roman"/>
                <a:cs typeface="Times New Roman"/>
              </a:rPr>
            </a:br>
            <a:br>
              <a:rPr lang="en-US" sz="1150">
                <a:latin typeface="Times New Roman"/>
                <a:cs typeface="Times New Roman"/>
              </a:rPr>
            </a:br>
            <a:r>
              <a:rPr lang="en-US" sz="1150">
                <a:latin typeface="Times New Roman"/>
                <a:cs typeface="Times New Roman"/>
              </a:rPr>
              <a:t>10. Table of national crash statistic (</a:t>
            </a:r>
            <a:r>
              <a:rPr lang="en-US" sz="1150" u="sng">
                <a:latin typeface="Times New Roman"/>
                <a:cs typeface="Times New Roman"/>
                <a:hlinkClick r:id="rId11"/>
              </a:rPr>
              <a:t>https://cdan.dot.gov/tsftables/National%20Statistics.pdf</a:t>
            </a:r>
            <a:r>
              <a:rPr lang="en-US" sz="1150">
                <a:latin typeface="Times New Roman"/>
                <a:cs typeface="Times New Roman"/>
              </a:rPr>
              <a:t>).</a:t>
            </a:r>
          </a:p>
        </p:txBody>
      </p:sp>
    </p:spTree>
    <p:extLst>
      <p:ext uri="{BB962C8B-B14F-4D97-AF65-F5344CB8AC3E}">
        <p14:creationId xmlns:p14="http://schemas.microsoft.com/office/powerpoint/2010/main" val="3616238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897AAA-E7CE-FED7-BCBA-6AD400EA83CA}"/>
              </a:ext>
            </a:extLst>
          </p:cNvPr>
          <p:cNvSpPr>
            <a:spLocks noGrp="1"/>
          </p:cNvSpPr>
          <p:nvPr>
            <p:ph type="title"/>
          </p:nvPr>
        </p:nvSpPr>
        <p:spPr>
          <a:xfrm>
            <a:off x="4254594" y="3022018"/>
            <a:ext cx="3558445" cy="601121"/>
          </a:xfrm>
        </p:spPr>
        <p:txBody>
          <a:bodyPr/>
          <a:lstStyle/>
          <a:p>
            <a:r>
              <a:rPr lang="en-US" dirty="0"/>
              <a:t>THANK  YOU</a:t>
            </a:r>
          </a:p>
        </p:txBody>
      </p:sp>
    </p:spTree>
    <p:extLst>
      <p:ext uri="{BB962C8B-B14F-4D97-AF65-F5344CB8AC3E}">
        <p14:creationId xmlns:p14="http://schemas.microsoft.com/office/powerpoint/2010/main" val="1724597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B966E3A-A7A2-8E82-ECC8-18C446BE6458}"/>
              </a:ext>
            </a:extLst>
          </p:cNvPr>
          <p:cNvSpPr>
            <a:spLocks noGrp="1"/>
          </p:cNvSpPr>
          <p:nvPr>
            <p:ph type="title"/>
          </p:nvPr>
        </p:nvSpPr>
        <p:spPr>
          <a:xfrm>
            <a:off x="826396" y="586855"/>
            <a:ext cx="4230100" cy="3387497"/>
          </a:xfrm>
        </p:spPr>
        <p:txBody>
          <a:bodyPr vert="horz" lIns="91440" tIns="45720" rIns="91440" bIns="45720" rtlCol="0" anchor="b">
            <a:normAutofit/>
          </a:bodyPr>
          <a:lstStyle/>
          <a:p>
            <a:pPr algn="r"/>
            <a:r>
              <a:rPr lang="en-US" sz="3400" kern="1200">
                <a:solidFill>
                  <a:srgbClr val="FFFFFF"/>
                </a:solidFill>
                <a:latin typeface="+mj-lt"/>
                <a:ea typeface="+mj-ea"/>
                <a:cs typeface="+mj-cs"/>
              </a:rPr>
              <a:t>Analyzing and Modeling Colorado Crash Data with Machine Learning</a:t>
            </a:r>
          </a:p>
        </p:txBody>
      </p:sp>
      <p:sp>
        <p:nvSpPr>
          <p:cNvPr id="3" name="Text Placeholder 2">
            <a:extLst>
              <a:ext uri="{FF2B5EF4-FFF2-40B4-BE49-F238E27FC236}">
                <a16:creationId xmlns:a16="http://schemas.microsoft.com/office/drawing/2014/main" id="{14177F64-509E-21C0-B0F2-AC8104B57880}"/>
              </a:ext>
            </a:extLst>
          </p:cNvPr>
          <p:cNvSpPr>
            <a:spLocks noGrp="1"/>
          </p:cNvSpPr>
          <p:nvPr>
            <p:ph type="body" sz="quarter" idx="11"/>
          </p:nvPr>
        </p:nvSpPr>
        <p:spPr>
          <a:xfrm>
            <a:off x="5808394" y="649480"/>
            <a:ext cx="6162328" cy="5546047"/>
          </a:xfrm>
        </p:spPr>
        <p:txBody>
          <a:bodyPr vert="horz" lIns="91440" tIns="45720" rIns="91440" bIns="45720" rtlCol="0" anchor="ctr">
            <a:normAutofit/>
          </a:bodyPr>
          <a:lstStyle/>
          <a:p>
            <a:pPr marL="0" indent="0" algn="ctr"/>
            <a:r>
              <a:rPr lang="en-US" sz="2000" b="1" dirty="0">
                <a:solidFill>
                  <a:schemeClr val="tx1"/>
                </a:solidFill>
              </a:rPr>
              <a:t>Sai Srikar Emani</a:t>
            </a:r>
            <a:r>
              <a:rPr lang="en-US" sz="2000" dirty="0">
                <a:solidFill>
                  <a:schemeClr val="tx1"/>
                </a:solidFill>
              </a:rPr>
              <a:t> - saisrikar.emani@ucdenver.edu</a:t>
            </a:r>
            <a:endParaRPr lang="en-US" dirty="0">
              <a:solidFill>
                <a:schemeClr val="tx1"/>
              </a:solidFill>
            </a:endParaRPr>
          </a:p>
          <a:p>
            <a:pPr marL="0" indent="0" algn="ctr"/>
            <a:r>
              <a:rPr lang="en-US" sz="2000" b="1" dirty="0">
                <a:solidFill>
                  <a:schemeClr val="tx1"/>
                </a:solidFill>
              </a:rPr>
              <a:t>Saurav Avinash </a:t>
            </a:r>
            <a:r>
              <a:rPr lang="en-US" sz="2000" b="1" dirty="0" err="1">
                <a:solidFill>
                  <a:schemeClr val="tx1"/>
                </a:solidFill>
              </a:rPr>
              <a:t>Changde</a:t>
            </a:r>
            <a:r>
              <a:rPr lang="en-US" sz="2000" dirty="0">
                <a:solidFill>
                  <a:schemeClr val="tx1"/>
                </a:solidFill>
              </a:rPr>
              <a:t> - sauravavinash.changde@ucdenver.edu</a:t>
            </a:r>
          </a:p>
          <a:p>
            <a:pPr marL="0" indent="0" algn="ctr"/>
            <a:r>
              <a:rPr lang="en-US" sz="2000" b="1" dirty="0">
                <a:solidFill>
                  <a:schemeClr val="tx1"/>
                </a:solidFill>
              </a:rPr>
              <a:t>Kurt Cushman</a:t>
            </a:r>
            <a:r>
              <a:rPr lang="en-US" sz="2000" dirty="0">
                <a:solidFill>
                  <a:schemeClr val="tx1"/>
                </a:solidFill>
              </a:rPr>
              <a:t> - kurt.cushman@ucdenver.edu</a:t>
            </a:r>
          </a:p>
          <a:p>
            <a:pPr marL="0" indent="0" algn="ctr"/>
            <a:r>
              <a:rPr lang="en-US" sz="2000" b="1" dirty="0">
                <a:solidFill>
                  <a:schemeClr val="tx1"/>
                </a:solidFill>
              </a:rPr>
              <a:t>Harshitha Sai Addepalli</a:t>
            </a:r>
            <a:r>
              <a:rPr lang="en-US" sz="2000" dirty="0">
                <a:solidFill>
                  <a:schemeClr val="tx1"/>
                </a:solidFill>
              </a:rPr>
              <a:t> - harshithasai.addepalli@ucdenver.edu</a:t>
            </a:r>
          </a:p>
          <a:p>
            <a:pPr marL="0" indent="0" algn="ctr"/>
            <a:endParaRPr lang="en-US" sz="2000">
              <a:solidFill>
                <a:schemeClr val="tx1"/>
              </a:solidFill>
            </a:endParaRPr>
          </a:p>
          <a:p>
            <a:pPr marL="0" indent="0" algn="ctr"/>
            <a:r>
              <a:rPr lang="en-US" sz="2000" dirty="0">
                <a:solidFill>
                  <a:schemeClr val="tx1"/>
                </a:solidFill>
              </a:rPr>
              <a:t>University of Colorado Denver – Department of Computer Science</a:t>
            </a:r>
          </a:p>
          <a:p>
            <a:pPr marL="0" indent="0" algn="ctr"/>
            <a:r>
              <a:rPr lang="en-US" sz="2000" dirty="0">
                <a:solidFill>
                  <a:schemeClr val="tx1"/>
                </a:solidFill>
              </a:rPr>
              <a:t>Denver, United States of America</a:t>
            </a:r>
          </a:p>
          <a:p>
            <a:pPr marL="0" indent="0" algn="ctr"/>
            <a:endParaRPr lang="en-US" sz="2000" dirty="0">
              <a:solidFill>
                <a:schemeClr val="tx1"/>
              </a:solidFill>
            </a:endParaRPr>
          </a:p>
          <a:p>
            <a:pPr marL="0" indent="0" algn="ctr"/>
            <a:endParaRPr lang="en-US" sz="2000" dirty="0">
              <a:solidFill>
                <a:schemeClr val="tx1"/>
              </a:solidFill>
            </a:endParaRPr>
          </a:p>
          <a:p>
            <a:pPr marL="0" indent="0" algn="ctr"/>
            <a:r>
              <a:rPr lang="en-US" sz="1400" dirty="0">
                <a:solidFill>
                  <a:schemeClr val="tx1"/>
                </a:solidFill>
              </a:rPr>
              <a:t>Project Presentation </a:t>
            </a:r>
            <a:r>
              <a:rPr lang="en-US" sz="1400" dirty="0">
                <a:solidFill>
                  <a:schemeClr val="tx1"/>
                </a:solidFill>
                <a:hlinkClick r:id="rId2">
                  <a:extLst>
                    <a:ext uri="{A12FA001-AC4F-418D-AE19-62706E023703}">
                      <ahyp:hlinkClr xmlns:ahyp="http://schemas.microsoft.com/office/drawing/2018/hyperlinkcolor" val="tx"/>
                    </a:ext>
                  </a:extLst>
                </a:hlinkClick>
              </a:rPr>
              <a:t>Link</a:t>
            </a:r>
            <a:r>
              <a:rPr lang="en-US" sz="1400" dirty="0">
                <a:solidFill>
                  <a:schemeClr val="tx1"/>
                </a:solidFill>
              </a:rPr>
              <a:t>: </a:t>
            </a:r>
            <a:r>
              <a:rPr lang="en-US" sz="1400" i="0" dirty="0">
                <a:solidFill>
                  <a:srgbClr val="0070C0"/>
                </a:solidFill>
                <a:ea typeface="+mn-lt"/>
                <a:cs typeface="+mn-lt"/>
              </a:rPr>
              <a:t>https://drive.google.com/drive/folders/1MJM5-agku5SBd-PSExlZdR9rlSzKaOMT?usp=sharing</a:t>
            </a:r>
          </a:p>
        </p:txBody>
      </p:sp>
    </p:spTree>
    <p:extLst>
      <p:ext uri="{BB962C8B-B14F-4D97-AF65-F5344CB8AC3E}">
        <p14:creationId xmlns:p14="http://schemas.microsoft.com/office/powerpoint/2010/main" val="2575617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view of the tress from below up to the sky">
            <a:extLst>
              <a:ext uri="{FF2B5EF4-FFF2-40B4-BE49-F238E27FC236}">
                <a16:creationId xmlns:a16="http://schemas.microsoft.com/office/drawing/2014/main" id="{48647C85-5A62-4C19-8732-37C447244CE5}"/>
              </a:ext>
            </a:extLst>
          </p:cNvPr>
          <p:cNvPicPr>
            <a:picLocks noGrp="1" noChangeAspect="1"/>
          </p:cNvPicPr>
          <p:nvPr>
            <p:ph type="pic" sz="quarter" idx="12"/>
          </p:nvPr>
        </p:nvPicPr>
        <p:blipFill rotWithShape="1">
          <a:blip r:embed="rId2"/>
          <a:srcRect t="31250" b="31250"/>
          <a:stretch/>
        </p:blipFill>
        <p:spPr>
          <a:xfrm>
            <a:off x="0" y="0"/>
            <a:ext cx="12192000" cy="6857999"/>
          </a:xfrm>
        </p:spPr>
      </p:pic>
      <p:sp>
        <p:nvSpPr>
          <p:cNvPr id="16" name="Rectangle 15">
            <a:extLst>
              <a:ext uri="{FF2B5EF4-FFF2-40B4-BE49-F238E27FC236}">
                <a16:creationId xmlns:a16="http://schemas.microsoft.com/office/drawing/2014/main" id="{349D32F4-D80F-4681-81BC-DC5912CB0B68}"/>
              </a:ext>
              <a:ext uri="{C183D7F6-B498-43B3-948B-1728B52AA6E4}">
                <adec:decorative xmlns:adec="http://schemas.microsoft.com/office/drawing/2017/decorative" val="1"/>
              </a:ext>
            </a:extLst>
          </p:cNvPr>
          <p:cNvSpPr/>
          <p:nvPr/>
        </p:nvSpPr>
        <p:spPr>
          <a:xfrm>
            <a:off x="0" y="-1"/>
            <a:ext cx="12192000" cy="6858000"/>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3" name="Title 2">
            <a:extLst>
              <a:ext uri="{FF2B5EF4-FFF2-40B4-BE49-F238E27FC236}">
                <a16:creationId xmlns:a16="http://schemas.microsoft.com/office/drawing/2014/main" id="{79F64797-5747-4EBC-BFFB-16978088E74D}"/>
              </a:ext>
            </a:extLst>
          </p:cNvPr>
          <p:cNvSpPr>
            <a:spLocks noGrp="1"/>
          </p:cNvSpPr>
          <p:nvPr>
            <p:ph type="title"/>
          </p:nvPr>
        </p:nvSpPr>
        <p:spPr>
          <a:xfrm>
            <a:off x="3714139" y="660377"/>
            <a:ext cx="5049062" cy="591127"/>
          </a:xfrm>
        </p:spPr>
        <p:txBody>
          <a:bodyPr/>
          <a:lstStyle/>
          <a:p>
            <a:r>
              <a:rPr lang="en-US"/>
              <a:t>Introduction</a:t>
            </a:r>
          </a:p>
        </p:txBody>
      </p:sp>
      <p:sp>
        <p:nvSpPr>
          <p:cNvPr id="6" name="Text Placeholder 5">
            <a:extLst>
              <a:ext uri="{FF2B5EF4-FFF2-40B4-BE49-F238E27FC236}">
                <a16:creationId xmlns:a16="http://schemas.microsoft.com/office/drawing/2014/main" id="{988CCB45-13B6-4B32-B083-7DA78CF6CE6B}"/>
              </a:ext>
            </a:extLst>
          </p:cNvPr>
          <p:cNvSpPr>
            <a:spLocks noGrp="1"/>
          </p:cNvSpPr>
          <p:nvPr>
            <p:ph type="body" sz="quarter" idx="11"/>
          </p:nvPr>
        </p:nvSpPr>
        <p:spPr>
          <a:xfrm>
            <a:off x="4741949" y="1401422"/>
            <a:ext cx="2522366" cy="368878"/>
          </a:xfrm>
        </p:spPr>
        <p:txBody>
          <a:bodyPr vert="horz" lIns="0" tIns="0" rIns="0" bIns="0" rtlCol="0" anchor="t">
            <a:noAutofit/>
          </a:bodyPr>
          <a:lstStyle/>
          <a:p>
            <a:pPr algn="ctr"/>
            <a:r>
              <a:rPr lang="en-US"/>
              <a:t>Problem Statement</a:t>
            </a:r>
          </a:p>
        </p:txBody>
      </p:sp>
      <p:sp>
        <p:nvSpPr>
          <p:cNvPr id="18" name="Rectangle 17">
            <a:extLst>
              <a:ext uri="{FF2B5EF4-FFF2-40B4-BE49-F238E27FC236}">
                <a16:creationId xmlns:a16="http://schemas.microsoft.com/office/drawing/2014/main" id="{D531DF3E-A865-4F02-B252-B300077A50A4}"/>
              </a:ext>
              <a:ext uri="{C183D7F6-B498-43B3-948B-1728B52AA6E4}">
                <adec:decorative xmlns:adec="http://schemas.microsoft.com/office/drawing/2017/decorative" val="1"/>
              </a:ext>
            </a:extLst>
          </p:cNvPr>
          <p:cNvSpPr/>
          <p:nvPr/>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C8AA708-C482-065D-001D-D90728A9C362}"/>
              </a:ext>
            </a:extLst>
          </p:cNvPr>
          <p:cNvSpPr txBox="1"/>
          <p:nvPr/>
        </p:nvSpPr>
        <p:spPr>
          <a:xfrm>
            <a:off x="741680" y="2062480"/>
            <a:ext cx="548640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According to statistics from the National Highway Traffic Safety Administration (NHTSA), despite the number of traffic incidents dropping overall in the last two years, there has been an increase in fatalities.</a:t>
            </a:r>
          </a:p>
          <a:p>
            <a:endParaRPr lang="en-US">
              <a:solidFill>
                <a:schemeClr val="bg1"/>
              </a:solidFill>
            </a:endParaRPr>
          </a:p>
          <a:p>
            <a:r>
              <a:rPr lang="en-US">
                <a:solidFill>
                  <a:schemeClr val="bg1"/>
                </a:solidFill>
              </a:rPr>
              <a:t>There has been extensive research into crash statistics to attempt to decrease these numbers, yet progress has been minimal. The purpose of this study is to compile all available traffic-related incidents in the state of Colorado dating back to 2007. </a:t>
            </a:r>
          </a:p>
          <a:p>
            <a:endParaRPr lang="en-US">
              <a:solidFill>
                <a:schemeClr val="bg1"/>
              </a:solidFill>
            </a:endParaRPr>
          </a:p>
          <a:p>
            <a:r>
              <a:rPr lang="en-US">
                <a:solidFill>
                  <a:schemeClr val="bg1"/>
                </a:solidFill>
              </a:rPr>
              <a:t>The compiled information will be analyzed in an attempt to identify correlations amongst the data points collected for future efforts in crash mitigation.</a:t>
            </a:r>
          </a:p>
        </p:txBody>
      </p:sp>
      <p:pic>
        <p:nvPicPr>
          <p:cNvPr id="4" name="Picture 3" descr="A screenshot of a report&#10;&#10;Description automatically generated">
            <a:extLst>
              <a:ext uri="{FF2B5EF4-FFF2-40B4-BE49-F238E27FC236}">
                <a16:creationId xmlns:a16="http://schemas.microsoft.com/office/drawing/2014/main" id="{8C6123D6-C09E-CCE1-DD58-376697B694FD}"/>
              </a:ext>
            </a:extLst>
          </p:cNvPr>
          <p:cNvPicPr>
            <a:picLocks noChangeAspect="1"/>
          </p:cNvPicPr>
          <p:nvPr/>
        </p:nvPicPr>
        <p:blipFill>
          <a:blip r:embed="rId3"/>
          <a:stretch>
            <a:fillRect/>
          </a:stretch>
        </p:blipFill>
        <p:spPr>
          <a:xfrm>
            <a:off x="6371665" y="2609344"/>
            <a:ext cx="5253317" cy="2883164"/>
          </a:xfrm>
          <a:prstGeom prst="rect">
            <a:avLst/>
          </a:prstGeom>
        </p:spPr>
      </p:pic>
    </p:spTree>
    <p:extLst>
      <p:ext uri="{BB962C8B-B14F-4D97-AF65-F5344CB8AC3E}">
        <p14:creationId xmlns:p14="http://schemas.microsoft.com/office/powerpoint/2010/main" val="1404386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view of the tress from below up to the sky">
            <a:extLst>
              <a:ext uri="{FF2B5EF4-FFF2-40B4-BE49-F238E27FC236}">
                <a16:creationId xmlns:a16="http://schemas.microsoft.com/office/drawing/2014/main" id="{48647C85-5A62-4C19-8732-37C447244CE5}"/>
              </a:ext>
            </a:extLst>
          </p:cNvPr>
          <p:cNvPicPr>
            <a:picLocks noGrp="1" noChangeAspect="1"/>
          </p:cNvPicPr>
          <p:nvPr>
            <p:ph type="pic" sz="quarter" idx="12"/>
          </p:nvPr>
        </p:nvPicPr>
        <p:blipFill rotWithShape="1">
          <a:blip r:embed="rId2"/>
          <a:srcRect t="31250" b="31250"/>
          <a:stretch/>
        </p:blipFill>
        <p:spPr>
          <a:xfrm>
            <a:off x="0" y="0"/>
            <a:ext cx="12192000" cy="6857999"/>
          </a:xfrm>
        </p:spPr>
      </p:pic>
      <p:sp>
        <p:nvSpPr>
          <p:cNvPr id="16" name="Rectangle 15">
            <a:extLst>
              <a:ext uri="{FF2B5EF4-FFF2-40B4-BE49-F238E27FC236}">
                <a16:creationId xmlns:a16="http://schemas.microsoft.com/office/drawing/2014/main" id="{349D32F4-D80F-4681-81BC-DC5912CB0B68}"/>
              </a:ext>
              <a:ext uri="{C183D7F6-B498-43B3-948B-1728B52AA6E4}">
                <adec:decorative xmlns:adec="http://schemas.microsoft.com/office/drawing/2017/decorative" val="1"/>
              </a:ext>
            </a:extLst>
          </p:cNvPr>
          <p:cNvSpPr/>
          <p:nvPr/>
        </p:nvSpPr>
        <p:spPr>
          <a:xfrm>
            <a:off x="0" y="-1"/>
            <a:ext cx="12192000" cy="6858000"/>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3" name="Title 2">
            <a:extLst>
              <a:ext uri="{FF2B5EF4-FFF2-40B4-BE49-F238E27FC236}">
                <a16:creationId xmlns:a16="http://schemas.microsoft.com/office/drawing/2014/main" id="{79F64797-5747-4EBC-BFFB-16978088E74D}"/>
              </a:ext>
            </a:extLst>
          </p:cNvPr>
          <p:cNvSpPr>
            <a:spLocks noGrp="1"/>
          </p:cNvSpPr>
          <p:nvPr>
            <p:ph type="title"/>
          </p:nvPr>
        </p:nvSpPr>
        <p:spPr>
          <a:xfrm>
            <a:off x="3714139" y="660377"/>
            <a:ext cx="5049062" cy="591127"/>
          </a:xfrm>
        </p:spPr>
        <p:txBody>
          <a:bodyPr/>
          <a:lstStyle/>
          <a:p>
            <a:r>
              <a:rPr lang="en-US"/>
              <a:t>Related Works</a:t>
            </a:r>
          </a:p>
        </p:txBody>
      </p:sp>
      <p:sp>
        <p:nvSpPr>
          <p:cNvPr id="6" name="Text Placeholder 5">
            <a:extLst>
              <a:ext uri="{FF2B5EF4-FFF2-40B4-BE49-F238E27FC236}">
                <a16:creationId xmlns:a16="http://schemas.microsoft.com/office/drawing/2014/main" id="{988CCB45-13B6-4B32-B083-7DA78CF6CE6B}"/>
              </a:ext>
            </a:extLst>
          </p:cNvPr>
          <p:cNvSpPr>
            <a:spLocks noGrp="1"/>
          </p:cNvSpPr>
          <p:nvPr>
            <p:ph type="body" sz="quarter" idx="11"/>
          </p:nvPr>
        </p:nvSpPr>
        <p:spPr>
          <a:xfrm>
            <a:off x="572516" y="1530818"/>
            <a:ext cx="10889987" cy="4667707"/>
          </a:xfrm>
        </p:spPr>
        <p:txBody>
          <a:bodyPr vert="horz" lIns="0" tIns="0" rIns="0" bIns="0" rtlCol="0" anchor="t">
            <a:noAutofit/>
          </a:bodyPr>
          <a:lstStyle/>
          <a:p>
            <a:pPr algn="l"/>
            <a:r>
              <a:rPr lang="en-US" sz="1800" i="0">
                <a:solidFill>
                  <a:schemeClr val="bg1"/>
                </a:solidFill>
                <a:latin typeface="Franklin Gothic Book"/>
                <a:cs typeface="Times New Roman"/>
              </a:rPr>
              <a:t>Sun Z et al. (2020) conducted a detailed crash analysis of mountainous freeways, revealing challenges arising from the presence of numerous bridges, tunnels, and interchanges. Their findings underscored the higher incidence of rear-end crashes due to difficulties in managing inter-vehicle interactions in these terrains </a:t>
            </a:r>
            <a:r>
              <a:rPr lang="en-US" sz="1800" i="0">
                <a:solidFill>
                  <a:srgbClr val="FFC000"/>
                </a:solidFill>
                <a:latin typeface="Franklin Gothic Book"/>
                <a:cs typeface="Times New Roman"/>
                <a:hlinkClick r:id="rId3">
                  <a:extLst>
                    <a:ext uri="{A12FA001-AC4F-418D-AE19-62706E023703}">
                      <ahyp:hlinkClr xmlns:ahyp="http://schemas.microsoft.com/office/drawing/2018/hyperlinkcolor" val="tx"/>
                    </a:ext>
                  </a:extLst>
                </a:hlinkClick>
              </a:rPr>
              <a:t>(1)</a:t>
            </a:r>
            <a:r>
              <a:rPr lang="en-US" sz="1800" i="0">
                <a:solidFill>
                  <a:schemeClr val="bg1"/>
                </a:solidFill>
                <a:latin typeface="Franklin Gothic Book"/>
                <a:cs typeface="Times New Roman"/>
              </a:rPr>
              <a:t>.</a:t>
            </a:r>
          </a:p>
          <a:p>
            <a:pPr marL="285750" indent="-285750" algn="l">
              <a:buFont typeface="Arial"/>
              <a:buChar char="•"/>
            </a:pPr>
            <a:r>
              <a:rPr lang="en-US" sz="1800" i="0">
                <a:solidFill>
                  <a:schemeClr val="bg1"/>
                </a:solidFill>
                <a:latin typeface="Franklin Gothic Book"/>
                <a:cs typeface="Times New Roman"/>
              </a:rPr>
              <a:t>The research was conducted in China but has mountains freeways and tunnels are like the freeways and tunnels in Colorado, USA.</a:t>
            </a:r>
          </a:p>
          <a:p>
            <a:pPr marL="285750" indent="-285750" algn="l">
              <a:buFont typeface="Arial"/>
              <a:buChar char="•"/>
            </a:pPr>
            <a:r>
              <a:rPr lang="en-US" sz="1800" i="0">
                <a:solidFill>
                  <a:schemeClr val="bg1"/>
                </a:solidFill>
                <a:latin typeface="Franklin Gothic Book"/>
                <a:cs typeface="Times New Roman"/>
              </a:rPr>
              <a:t>The reason we have decided to research this article is the abundance of bridges, tunnels, and interchanges in China's central and western areas.</a:t>
            </a:r>
            <a:endParaRPr lang="en-US" sz="1800">
              <a:solidFill>
                <a:schemeClr val="bg1"/>
              </a:solidFill>
              <a:latin typeface="Franklin Gothic Book"/>
            </a:endParaRPr>
          </a:p>
          <a:p>
            <a:pPr marL="285750" indent="-285750" algn="l">
              <a:buFont typeface="Arial"/>
              <a:buChar char="•"/>
            </a:pPr>
            <a:endParaRPr lang="en-US" sz="1800" i="0">
              <a:solidFill>
                <a:schemeClr val="bg1"/>
              </a:solidFill>
              <a:latin typeface="Franklin Gothic Book"/>
              <a:cs typeface="Times New Roman"/>
            </a:endParaRPr>
          </a:p>
          <a:p>
            <a:pPr marL="0" indent="0" algn="l"/>
            <a:r>
              <a:rPr lang="en-US" sz="1800" i="0">
                <a:solidFill>
                  <a:schemeClr val="bg1"/>
                </a:solidFill>
                <a:latin typeface="Franklin Gothic Book"/>
                <a:cs typeface="Times New Roman"/>
              </a:rPr>
              <a:t>Russo F et al. (2014) worked out road safety from the perspective of driver gender and age as related to the injury crash frequency and road scenario. The study investigates the correlation between different demographics (gender and age) of drivers and the likelihood of being involved in injury crashes </a:t>
            </a:r>
            <a:r>
              <a:rPr lang="en-US" sz="1800" i="0">
                <a:solidFill>
                  <a:srgbClr val="FFC000"/>
                </a:solidFill>
                <a:latin typeface="Franklin Gothic Book"/>
                <a:cs typeface="Times New Roman"/>
                <a:hlinkClick r:id="rId4">
                  <a:extLst>
                    <a:ext uri="{A12FA001-AC4F-418D-AE19-62706E023703}">
                      <ahyp:hlinkClr xmlns:ahyp="http://schemas.microsoft.com/office/drawing/2018/hyperlinkcolor" val="tx"/>
                    </a:ext>
                  </a:extLst>
                </a:hlinkClick>
              </a:rPr>
              <a:t>(2)</a:t>
            </a:r>
            <a:r>
              <a:rPr lang="en-US" sz="1800" i="0">
                <a:solidFill>
                  <a:schemeClr val="bg1"/>
                </a:solidFill>
                <a:latin typeface="Franklin Gothic Book"/>
                <a:cs typeface="Times New Roman"/>
              </a:rPr>
              <a:t>.</a:t>
            </a:r>
          </a:p>
          <a:p>
            <a:pPr marL="285750" indent="-285750" algn="l">
              <a:buFont typeface="Arial"/>
              <a:buChar char="•"/>
            </a:pPr>
            <a:r>
              <a:rPr lang="en-US" sz="1800" i="0">
                <a:solidFill>
                  <a:schemeClr val="bg1"/>
                </a:solidFill>
                <a:latin typeface="Franklin Gothic Book"/>
                <a:cs typeface="Times New Roman"/>
              </a:rPr>
              <a:t>This study has 8 years of data analyzed. </a:t>
            </a:r>
          </a:p>
          <a:p>
            <a:pPr marL="285750" indent="-285750" algn="l">
              <a:buFont typeface="Arial"/>
              <a:buChar char="•"/>
            </a:pPr>
            <a:r>
              <a:rPr lang="en-US" sz="1800" i="0">
                <a:solidFill>
                  <a:schemeClr val="bg1"/>
                </a:solidFill>
                <a:latin typeface="Franklin Gothic Book"/>
                <a:cs typeface="Times New Roman"/>
              </a:rPr>
              <a:t>These studies show that the combination of driver age and gender further refines the contribution of those variables to collisions.</a:t>
            </a:r>
          </a:p>
          <a:p>
            <a:pPr marL="0" indent="0" algn="l"/>
            <a:endParaRPr lang="en-US" sz="1800" i="0">
              <a:solidFill>
                <a:schemeClr val="bg1"/>
              </a:solidFill>
              <a:latin typeface="Franklin Gothic Book"/>
              <a:cs typeface="Times New Roman"/>
            </a:endParaRPr>
          </a:p>
          <a:p>
            <a:pPr algn="l"/>
            <a:endParaRPr lang="en-US" sz="1800" i="0">
              <a:solidFill>
                <a:schemeClr val="bg1"/>
              </a:solidFill>
              <a:latin typeface="Franklin Gothic Book"/>
              <a:cs typeface="Times New Roman"/>
            </a:endParaRPr>
          </a:p>
          <a:p>
            <a:pPr algn="l"/>
            <a:endParaRPr lang="en-US" sz="1800" i="0">
              <a:solidFill>
                <a:schemeClr val="bg1"/>
              </a:solidFill>
              <a:latin typeface="Franklin Gothic Book"/>
              <a:cs typeface="Times New Roman"/>
            </a:endParaRPr>
          </a:p>
        </p:txBody>
      </p:sp>
      <p:sp>
        <p:nvSpPr>
          <p:cNvPr id="18" name="Rectangle 17">
            <a:extLst>
              <a:ext uri="{FF2B5EF4-FFF2-40B4-BE49-F238E27FC236}">
                <a16:creationId xmlns:a16="http://schemas.microsoft.com/office/drawing/2014/main" id="{D531DF3E-A865-4F02-B252-B300077A50A4}"/>
              </a:ext>
              <a:ext uri="{C183D7F6-B498-43B3-948B-1728B52AA6E4}">
                <adec:decorative xmlns:adec="http://schemas.microsoft.com/office/drawing/2017/decorative" val="1"/>
              </a:ext>
            </a:extLst>
          </p:cNvPr>
          <p:cNvSpPr/>
          <p:nvPr/>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882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view of the tress from below up to the sky">
            <a:extLst>
              <a:ext uri="{FF2B5EF4-FFF2-40B4-BE49-F238E27FC236}">
                <a16:creationId xmlns:a16="http://schemas.microsoft.com/office/drawing/2014/main" id="{48647C85-5A62-4C19-8732-37C447244CE5}"/>
              </a:ext>
            </a:extLst>
          </p:cNvPr>
          <p:cNvPicPr>
            <a:picLocks noGrp="1" noChangeAspect="1"/>
          </p:cNvPicPr>
          <p:nvPr>
            <p:ph type="pic" sz="quarter" idx="12"/>
          </p:nvPr>
        </p:nvPicPr>
        <p:blipFill rotWithShape="1">
          <a:blip r:embed="rId2"/>
          <a:srcRect t="31250" b="31250"/>
          <a:stretch/>
        </p:blipFill>
        <p:spPr>
          <a:xfrm>
            <a:off x="0" y="0"/>
            <a:ext cx="12192000" cy="6857999"/>
          </a:xfrm>
        </p:spPr>
      </p:pic>
      <p:sp>
        <p:nvSpPr>
          <p:cNvPr id="16" name="Rectangle 15">
            <a:extLst>
              <a:ext uri="{FF2B5EF4-FFF2-40B4-BE49-F238E27FC236}">
                <a16:creationId xmlns:a16="http://schemas.microsoft.com/office/drawing/2014/main" id="{349D32F4-D80F-4681-81BC-DC5912CB0B68}"/>
              </a:ext>
              <a:ext uri="{C183D7F6-B498-43B3-948B-1728B52AA6E4}">
                <adec:decorative xmlns:adec="http://schemas.microsoft.com/office/drawing/2017/decorative" val="1"/>
              </a:ext>
            </a:extLst>
          </p:cNvPr>
          <p:cNvSpPr/>
          <p:nvPr/>
        </p:nvSpPr>
        <p:spPr>
          <a:xfrm>
            <a:off x="0" y="-1"/>
            <a:ext cx="12192000" cy="6858000"/>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3" name="Title 2">
            <a:extLst>
              <a:ext uri="{FF2B5EF4-FFF2-40B4-BE49-F238E27FC236}">
                <a16:creationId xmlns:a16="http://schemas.microsoft.com/office/drawing/2014/main" id="{79F64797-5747-4EBC-BFFB-16978088E74D}"/>
              </a:ext>
            </a:extLst>
          </p:cNvPr>
          <p:cNvSpPr>
            <a:spLocks noGrp="1"/>
          </p:cNvSpPr>
          <p:nvPr>
            <p:ph type="title"/>
          </p:nvPr>
        </p:nvSpPr>
        <p:spPr>
          <a:xfrm>
            <a:off x="3714139" y="660377"/>
            <a:ext cx="5049062" cy="591127"/>
          </a:xfrm>
        </p:spPr>
        <p:txBody>
          <a:bodyPr/>
          <a:lstStyle/>
          <a:p>
            <a:r>
              <a:rPr lang="en-US"/>
              <a:t>Related Works</a:t>
            </a:r>
          </a:p>
        </p:txBody>
      </p:sp>
      <p:sp>
        <p:nvSpPr>
          <p:cNvPr id="6" name="Text Placeholder 5">
            <a:extLst>
              <a:ext uri="{FF2B5EF4-FFF2-40B4-BE49-F238E27FC236}">
                <a16:creationId xmlns:a16="http://schemas.microsoft.com/office/drawing/2014/main" id="{988CCB45-13B6-4B32-B083-7DA78CF6CE6B}"/>
              </a:ext>
            </a:extLst>
          </p:cNvPr>
          <p:cNvSpPr>
            <a:spLocks noGrp="1"/>
          </p:cNvSpPr>
          <p:nvPr>
            <p:ph type="body" sz="quarter" idx="11"/>
          </p:nvPr>
        </p:nvSpPr>
        <p:spPr>
          <a:xfrm>
            <a:off x="572516" y="1530818"/>
            <a:ext cx="10889987" cy="4667707"/>
          </a:xfrm>
        </p:spPr>
        <p:txBody>
          <a:bodyPr vert="horz" lIns="0" tIns="0" rIns="0" bIns="0" rtlCol="0" anchor="t">
            <a:noAutofit/>
          </a:bodyPr>
          <a:lstStyle/>
          <a:p>
            <a:pPr algn="l"/>
            <a:r>
              <a:rPr lang="en-US" sz="1800" i="0">
                <a:solidFill>
                  <a:schemeClr val="bg1"/>
                </a:solidFill>
                <a:latin typeface="Franklin Gothic Book"/>
                <a:cs typeface="Times New Roman"/>
              </a:rPr>
              <a:t>Patil S et al. (2012) employed nested logit models to analyze crash severities, particularly focusing on accounting for underreported crashes. Their research highlighted the significance of considering unreported incidents to avoid biased estimations of the effects of explanatory variables </a:t>
            </a:r>
            <a:r>
              <a:rPr lang="en-US" sz="1800" i="0">
                <a:solidFill>
                  <a:srgbClr val="FFC000"/>
                </a:solidFill>
                <a:latin typeface="Franklin Gothic Book"/>
                <a:cs typeface="Times New Roman"/>
                <a:hlinkClick r:id="rId3">
                  <a:extLst>
                    <a:ext uri="{A12FA001-AC4F-418D-AE19-62706E023703}">
                      <ahyp:hlinkClr xmlns:ahyp="http://schemas.microsoft.com/office/drawing/2018/hyperlinkcolor" val="tx"/>
                    </a:ext>
                  </a:extLst>
                </a:hlinkClick>
              </a:rPr>
              <a:t>(3)</a:t>
            </a:r>
            <a:r>
              <a:rPr lang="en-US" sz="1800" i="0">
                <a:solidFill>
                  <a:schemeClr val="bg1"/>
                </a:solidFill>
                <a:latin typeface="Franklin Gothic Book"/>
                <a:cs typeface="Times New Roman"/>
              </a:rPr>
              <a:t>.</a:t>
            </a:r>
          </a:p>
          <a:p>
            <a:pPr marL="285750" indent="-285750" algn="l">
              <a:buFont typeface="Arial"/>
              <a:buChar char="•"/>
            </a:pPr>
            <a:r>
              <a:rPr lang="en-US" sz="1800" i="0">
                <a:solidFill>
                  <a:schemeClr val="bg1"/>
                </a:solidFill>
                <a:latin typeface="Franklin Gothic Book"/>
                <a:cs typeface="Times New Roman"/>
              </a:rPr>
              <a:t>The nominal logit (NL) and multinomial logit (MNL) model specifications are used in the crash injury severity data analysis for various reasons. These specifications are more flexible in terms of capturing the effects of independent variables when compared to the ordered response probit (OP) models.</a:t>
            </a:r>
          </a:p>
          <a:p>
            <a:pPr marL="285750" indent="-285750" algn="l">
              <a:buFont typeface="Arial"/>
              <a:buChar char="•"/>
            </a:pPr>
            <a:r>
              <a:rPr lang="en-US" sz="1800" i="0">
                <a:solidFill>
                  <a:schemeClr val="bg1"/>
                </a:solidFill>
                <a:latin typeface="Franklin Gothic Book"/>
                <a:cs typeface="Times New Roman"/>
              </a:rPr>
              <a:t>The authors came to the conclusion that estimations of the effects of the explanatory variables and their elasticities may be markedly skewed if the underreporting is ignored. </a:t>
            </a:r>
            <a:endParaRPr lang="en-US" sz="1800">
              <a:solidFill>
                <a:schemeClr val="bg1"/>
              </a:solidFill>
            </a:endParaRPr>
          </a:p>
          <a:p>
            <a:pPr algn="l">
              <a:buFont typeface="Arial"/>
              <a:buChar char="•"/>
            </a:pPr>
            <a:endParaRPr lang="en-US" sz="1800" i="0">
              <a:solidFill>
                <a:schemeClr val="bg1"/>
              </a:solidFill>
              <a:latin typeface="Franklin Gothic Book"/>
              <a:cs typeface="Times New Roman"/>
            </a:endParaRPr>
          </a:p>
          <a:p>
            <a:pPr marL="0" indent="0" algn="l"/>
            <a:r>
              <a:rPr lang="en-US" sz="1800" i="0">
                <a:solidFill>
                  <a:schemeClr val="bg1"/>
                </a:solidFill>
                <a:latin typeface="Franklin Gothic Book"/>
                <a:cs typeface="Times New Roman"/>
              </a:rPr>
              <a:t>Anderson J &amp; Hernandez S (2017) delved into heavy-vehicle crash rate analysis using Tobit regression, identifying contrasting effects of lower speeds on crash rates for heavy versus smaller vehicles </a:t>
            </a:r>
            <a:r>
              <a:rPr lang="en-US" sz="1800" i="0" u="sng">
                <a:solidFill>
                  <a:srgbClr val="FFC000"/>
                </a:solidFill>
                <a:latin typeface="Franklin Gothic Book"/>
                <a:cs typeface="Times New Roman"/>
                <a:hlinkClick r:id="rId4">
                  <a:extLst>
                    <a:ext uri="{A12FA001-AC4F-418D-AE19-62706E023703}">
                      <ahyp:hlinkClr xmlns:ahyp="http://schemas.microsoft.com/office/drawing/2018/hyperlinkcolor" val="tx"/>
                    </a:ext>
                  </a:extLst>
                </a:hlinkClick>
              </a:rPr>
              <a:t>(4)</a:t>
            </a:r>
            <a:r>
              <a:rPr lang="en-US" sz="1800" i="0">
                <a:solidFill>
                  <a:schemeClr val="bg1"/>
                </a:solidFill>
                <a:latin typeface="Franklin Gothic Book"/>
                <a:cs typeface="Times New Roman"/>
              </a:rPr>
              <a:t>.</a:t>
            </a:r>
          </a:p>
          <a:p>
            <a:pPr marL="285750" indent="-285750" algn="l">
              <a:buFont typeface="Arial"/>
              <a:buChar char="•"/>
            </a:pPr>
            <a:r>
              <a:rPr lang="en-US" sz="1800" i="0">
                <a:solidFill>
                  <a:schemeClr val="bg1"/>
                </a:solidFill>
                <a:latin typeface="Franklin Gothic Book"/>
                <a:cs typeface="Times New Roman"/>
              </a:rPr>
              <a:t>The study isolates the crash data to analyze large vehicles.</a:t>
            </a:r>
          </a:p>
          <a:p>
            <a:pPr marL="285750" indent="-285750" algn="l">
              <a:buFont typeface="Arial"/>
              <a:buChar char="•"/>
            </a:pPr>
            <a:r>
              <a:rPr lang="en-US" sz="1800" i="0">
                <a:solidFill>
                  <a:schemeClr val="bg1"/>
                </a:solidFill>
                <a:latin typeface="Franklin Gothic Book"/>
                <a:cs typeface="Times New Roman"/>
              </a:rPr>
              <a:t>The authors used Tobit Regression to analyze vehicle crash-rate.</a:t>
            </a:r>
          </a:p>
          <a:p>
            <a:pPr algn="l"/>
            <a:endParaRPr lang="en-US" sz="1800" i="0">
              <a:solidFill>
                <a:schemeClr val="bg1"/>
              </a:solidFill>
              <a:latin typeface="Franklin Gothic Book"/>
              <a:cs typeface="Times New Roman"/>
            </a:endParaRPr>
          </a:p>
          <a:p>
            <a:pPr algn="l"/>
            <a:endParaRPr lang="en-US" sz="1800" i="0">
              <a:solidFill>
                <a:schemeClr val="bg1"/>
              </a:solidFill>
              <a:latin typeface="Franklin Gothic Book"/>
              <a:cs typeface="Times New Roman"/>
            </a:endParaRPr>
          </a:p>
        </p:txBody>
      </p:sp>
      <p:sp>
        <p:nvSpPr>
          <p:cNvPr id="18" name="Rectangle 17">
            <a:extLst>
              <a:ext uri="{FF2B5EF4-FFF2-40B4-BE49-F238E27FC236}">
                <a16:creationId xmlns:a16="http://schemas.microsoft.com/office/drawing/2014/main" id="{D531DF3E-A865-4F02-B252-B300077A50A4}"/>
              </a:ext>
              <a:ext uri="{C183D7F6-B498-43B3-948B-1728B52AA6E4}">
                <adec:decorative xmlns:adec="http://schemas.microsoft.com/office/drawing/2017/decorative" val="1"/>
              </a:ext>
            </a:extLst>
          </p:cNvPr>
          <p:cNvSpPr/>
          <p:nvPr/>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9193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view of the tress from below up to the sky">
            <a:extLst>
              <a:ext uri="{FF2B5EF4-FFF2-40B4-BE49-F238E27FC236}">
                <a16:creationId xmlns:a16="http://schemas.microsoft.com/office/drawing/2014/main" id="{48647C85-5A62-4C19-8732-37C447244CE5}"/>
              </a:ext>
            </a:extLst>
          </p:cNvPr>
          <p:cNvPicPr>
            <a:picLocks noGrp="1" noChangeAspect="1"/>
          </p:cNvPicPr>
          <p:nvPr>
            <p:ph type="pic" sz="quarter" idx="12"/>
          </p:nvPr>
        </p:nvPicPr>
        <p:blipFill rotWithShape="1">
          <a:blip r:embed="rId2"/>
          <a:srcRect t="31250" b="31250"/>
          <a:stretch/>
        </p:blipFill>
        <p:spPr>
          <a:xfrm>
            <a:off x="0" y="0"/>
            <a:ext cx="12192000" cy="6857999"/>
          </a:xfrm>
        </p:spPr>
      </p:pic>
      <p:sp>
        <p:nvSpPr>
          <p:cNvPr id="16" name="Rectangle 15">
            <a:extLst>
              <a:ext uri="{FF2B5EF4-FFF2-40B4-BE49-F238E27FC236}">
                <a16:creationId xmlns:a16="http://schemas.microsoft.com/office/drawing/2014/main" id="{349D32F4-D80F-4681-81BC-DC5912CB0B68}"/>
              </a:ext>
              <a:ext uri="{C183D7F6-B498-43B3-948B-1728B52AA6E4}">
                <adec:decorative xmlns:adec="http://schemas.microsoft.com/office/drawing/2017/decorative" val="1"/>
              </a:ext>
            </a:extLst>
          </p:cNvPr>
          <p:cNvSpPr/>
          <p:nvPr/>
        </p:nvSpPr>
        <p:spPr>
          <a:xfrm>
            <a:off x="0" y="-1"/>
            <a:ext cx="12192000" cy="6858000"/>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3" name="Title 2">
            <a:extLst>
              <a:ext uri="{FF2B5EF4-FFF2-40B4-BE49-F238E27FC236}">
                <a16:creationId xmlns:a16="http://schemas.microsoft.com/office/drawing/2014/main" id="{79F64797-5747-4EBC-BFFB-16978088E74D}"/>
              </a:ext>
            </a:extLst>
          </p:cNvPr>
          <p:cNvSpPr>
            <a:spLocks noGrp="1"/>
          </p:cNvSpPr>
          <p:nvPr>
            <p:ph type="title"/>
          </p:nvPr>
        </p:nvSpPr>
        <p:spPr>
          <a:xfrm>
            <a:off x="3714139" y="660377"/>
            <a:ext cx="5049062" cy="591127"/>
          </a:xfrm>
        </p:spPr>
        <p:txBody>
          <a:bodyPr/>
          <a:lstStyle/>
          <a:p>
            <a:r>
              <a:rPr lang="en-US"/>
              <a:t>Related Works</a:t>
            </a:r>
          </a:p>
        </p:txBody>
      </p:sp>
      <p:sp>
        <p:nvSpPr>
          <p:cNvPr id="6" name="Text Placeholder 5">
            <a:extLst>
              <a:ext uri="{FF2B5EF4-FFF2-40B4-BE49-F238E27FC236}">
                <a16:creationId xmlns:a16="http://schemas.microsoft.com/office/drawing/2014/main" id="{988CCB45-13B6-4B32-B083-7DA78CF6CE6B}"/>
              </a:ext>
            </a:extLst>
          </p:cNvPr>
          <p:cNvSpPr>
            <a:spLocks noGrp="1"/>
          </p:cNvSpPr>
          <p:nvPr>
            <p:ph type="body" sz="quarter" idx="11"/>
          </p:nvPr>
        </p:nvSpPr>
        <p:spPr>
          <a:xfrm>
            <a:off x="572516" y="1530818"/>
            <a:ext cx="10889987" cy="4667707"/>
          </a:xfrm>
        </p:spPr>
        <p:txBody>
          <a:bodyPr vert="horz" lIns="0" tIns="0" rIns="0" bIns="0" rtlCol="0" anchor="t">
            <a:noAutofit/>
          </a:bodyPr>
          <a:lstStyle/>
          <a:p>
            <a:pPr marL="0" indent="0" algn="l"/>
            <a:r>
              <a:rPr lang="en-US" sz="1800" i="0">
                <a:solidFill>
                  <a:schemeClr val="bg1"/>
                </a:solidFill>
                <a:latin typeface="Franklin Gothic Book"/>
                <a:cs typeface="Times New Roman"/>
              </a:rPr>
              <a:t>Qu Y et al. (2022) leveraged association rule mining for crash analysis, unveiling intrinsic relationships between contributing factors and accidents, revealing correlations based on road conditions, driver characteristics, and environmental factors </a:t>
            </a:r>
            <a:r>
              <a:rPr lang="en-US" sz="1800" i="0" u="sng">
                <a:solidFill>
                  <a:srgbClr val="FFC000"/>
                </a:solidFill>
                <a:latin typeface="Franklin Gothic Book"/>
                <a:cs typeface="Times New Roman"/>
                <a:hlinkClick r:id="rId3">
                  <a:extLst>
                    <a:ext uri="{A12FA001-AC4F-418D-AE19-62706E023703}">
                      <ahyp:hlinkClr xmlns:ahyp="http://schemas.microsoft.com/office/drawing/2018/hyperlinkcolor" val="tx"/>
                    </a:ext>
                  </a:extLst>
                </a:hlinkClick>
              </a:rPr>
              <a:t>(5)</a:t>
            </a:r>
            <a:r>
              <a:rPr lang="en-US" sz="1800" i="0">
                <a:solidFill>
                  <a:schemeClr val="bg1"/>
                </a:solidFill>
                <a:latin typeface="Franklin Gothic Book"/>
                <a:cs typeface="Times New Roman"/>
              </a:rPr>
              <a:t>.</a:t>
            </a:r>
            <a:endParaRPr lang="en-US" sz="1800">
              <a:solidFill>
                <a:schemeClr val="bg1"/>
              </a:solidFill>
            </a:endParaRPr>
          </a:p>
          <a:p>
            <a:pPr algn="l">
              <a:buFont typeface="Arial"/>
              <a:buChar char="•"/>
            </a:pPr>
            <a:r>
              <a:rPr lang="en-US" sz="1800" i="0">
                <a:solidFill>
                  <a:schemeClr val="bg1"/>
                </a:solidFill>
                <a:latin typeface="Franklin Gothic Book"/>
                <a:cs typeface="Times New Roman"/>
              </a:rPr>
              <a:t>Association rule mining (ARM) has been proposed for crash analysis. Since ARM much outperforms conventional modeling techniques.</a:t>
            </a:r>
          </a:p>
          <a:p>
            <a:pPr algn="l">
              <a:buFont typeface="Arial"/>
              <a:buChar char="•"/>
            </a:pPr>
            <a:r>
              <a:rPr lang="en-US" sz="1800" i="0">
                <a:solidFill>
                  <a:schemeClr val="bg1"/>
                </a:solidFill>
                <a:latin typeface="Franklin Gothic Book"/>
                <a:cs typeface="Times New Roman"/>
              </a:rPr>
              <a:t>With a total of 1080 samples, the summary results provide information on the event severity of baseline, crash, and near-crash occurrences.</a:t>
            </a:r>
          </a:p>
          <a:p>
            <a:pPr algn="l">
              <a:buFont typeface="Arial"/>
              <a:buChar char="•"/>
            </a:pPr>
            <a:endParaRPr lang="en-US" sz="1800" i="0">
              <a:solidFill>
                <a:schemeClr val="bg1"/>
              </a:solidFill>
              <a:latin typeface="Franklin Gothic Book"/>
              <a:cs typeface="Times New Roman"/>
            </a:endParaRPr>
          </a:p>
          <a:p>
            <a:pPr marL="0" indent="0" algn="l"/>
            <a:r>
              <a:rPr lang="en-US" sz="1800" i="0">
                <a:solidFill>
                  <a:schemeClr val="bg1"/>
                </a:solidFill>
                <a:latin typeface="Franklin Gothic Book"/>
                <a:cs typeface="Times New Roman"/>
              </a:rPr>
              <a:t>Chen MM &amp; Chen MC (2020) compared logistic regression, decision tree, and random forest models for road accident severity prediction, concluding that random forest exhibited superior accuracy in their analysis </a:t>
            </a:r>
            <a:r>
              <a:rPr lang="en-US" sz="1800" i="0" u="sng">
                <a:solidFill>
                  <a:schemeClr val="bg1"/>
                </a:solidFill>
                <a:latin typeface="Franklin Gothic Book"/>
                <a:cs typeface="Times New Roman"/>
                <a:hlinkClick r:id="rId4">
                  <a:extLst>
                    <a:ext uri="{A12FA001-AC4F-418D-AE19-62706E023703}">
                      <ahyp:hlinkClr xmlns:ahyp="http://schemas.microsoft.com/office/drawing/2018/hyperlinkcolor" val="tx"/>
                    </a:ext>
                  </a:extLst>
                </a:hlinkClick>
              </a:rPr>
              <a:t>(6)</a:t>
            </a:r>
            <a:r>
              <a:rPr lang="en-US" sz="1800" i="0">
                <a:solidFill>
                  <a:schemeClr val="bg1"/>
                </a:solidFill>
                <a:latin typeface="Franklin Gothic Book"/>
                <a:cs typeface="Times New Roman"/>
              </a:rPr>
              <a:t>.</a:t>
            </a:r>
          </a:p>
          <a:p>
            <a:pPr marL="285750" indent="-285750" algn="l">
              <a:buFont typeface="Arial"/>
              <a:buChar char="•"/>
            </a:pPr>
            <a:r>
              <a:rPr lang="en-US" sz="1800" i="0">
                <a:solidFill>
                  <a:schemeClr val="bg1"/>
                </a:solidFill>
                <a:latin typeface="Franklin Gothic Book"/>
                <a:cs typeface="Times New Roman"/>
              </a:rPr>
              <a:t>The authors say that Logistic Regression is the most popular </a:t>
            </a:r>
            <a:r>
              <a:rPr lang="en-US" sz="1800" i="0">
                <a:solidFill>
                  <a:srgbClr val="FFC000"/>
                </a:solidFill>
                <a:latin typeface="Franklin Gothic Book"/>
                <a:cs typeface="Times New Roman"/>
                <a:hlinkClick r:id="rId5">
                  <a:extLst>
                    <a:ext uri="{A12FA001-AC4F-418D-AE19-62706E023703}">
                      <ahyp:hlinkClr xmlns:ahyp="http://schemas.microsoft.com/office/drawing/2018/hyperlinkcolor" val="tx"/>
                    </a:ext>
                  </a:extLst>
                </a:hlinkClick>
              </a:rPr>
              <a:t>(6)</a:t>
            </a:r>
            <a:r>
              <a:rPr lang="en-US" sz="1800" i="0">
                <a:solidFill>
                  <a:schemeClr val="bg1"/>
                </a:solidFill>
                <a:latin typeface="Franklin Gothic Book"/>
                <a:cs typeface="Times New Roman"/>
              </a:rPr>
              <a:t>.</a:t>
            </a:r>
            <a:endParaRPr lang="en-US">
              <a:solidFill>
                <a:schemeClr val="bg1"/>
              </a:solidFill>
            </a:endParaRPr>
          </a:p>
          <a:p>
            <a:pPr algn="l">
              <a:buFont typeface="Arial"/>
              <a:buChar char="•"/>
            </a:pPr>
            <a:r>
              <a:rPr lang="en-US" sz="1800" i="0">
                <a:solidFill>
                  <a:schemeClr val="bg1"/>
                </a:solidFill>
                <a:latin typeface="Franklin Gothic Book"/>
                <a:cs typeface="Times New Roman"/>
              </a:rPr>
              <a:t>According to the study the nonparametric categorization and regression tree (CART) approach has garnered more attention in recent years for its application to transportation-related issues.</a:t>
            </a:r>
          </a:p>
          <a:p>
            <a:pPr algn="l">
              <a:buFont typeface="Arial"/>
              <a:buChar char="•"/>
            </a:pPr>
            <a:endParaRPr lang="en-US" sz="1800" i="0">
              <a:solidFill>
                <a:schemeClr val="bg1"/>
              </a:solidFill>
              <a:latin typeface="Franklin Gothic Book"/>
              <a:cs typeface="Times New Roman"/>
            </a:endParaRPr>
          </a:p>
          <a:p>
            <a:pPr algn="l">
              <a:buFont typeface="Arial"/>
              <a:buChar char="•"/>
            </a:pPr>
            <a:endParaRPr lang="en-US" sz="1800" i="0">
              <a:solidFill>
                <a:schemeClr val="bg1"/>
              </a:solidFill>
              <a:latin typeface="Franklin Gothic Book"/>
              <a:cs typeface="Times New Roman"/>
            </a:endParaRPr>
          </a:p>
          <a:p>
            <a:pPr algn="l">
              <a:buFont typeface="Arial"/>
              <a:buChar char="•"/>
            </a:pPr>
            <a:endParaRPr lang="en-US" sz="1800" i="0">
              <a:solidFill>
                <a:schemeClr val="bg1"/>
              </a:solidFill>
              <a:latin typeface="Franklin Gothic Book"/>
              <a:cs typeface="Times New Roman"/>
            </a:endParaRPr>
          </a:p>
          <a:p>
            <a:pPr marL="285750" indent="-285750" algn="l">
              <a:buFont typeface="Arial"/>
              <a:buChar char="•"/>
            </a:pPr>
            <a:endParaRPr lang="en-US" sz="1800" i="0">
              <a:solidFill>
                <a:schemeClr val="bg1"/>
              </a:solidFill>
              <a:latin typeface="Franklin Gothic Book"/>
              <a:cs typeface="Times New Roman"/>
            </a:endParaRPr>
          </a:p>
          <a:p>
            <a:pPr marL="285750" indent="-285750" algn="l">
              <a:buFont typeface="Arial"/>
              <a:buChar char="•"/>
            </a:pPr>
            <a:endParaRPr lang="en-US" sz="1800" i="0">
              <a:solidFill>
                <a:schemeClr val="bg1"/>
              </a:solidFill>
              <a:latin typeface="Franklin Gothic Book"/>
              <a:cs typeface="Times New Roman"/>
            </a:endParaRPr>
          </a:p>
          <a:p>
            <a:pPr marL="0" indent="0" algn="l"/>
            <a:endParaRPr lang="en-US" sz="1800" i="0">
              <a:solidFill>
                <a:schemeClr val="bg1"/>
              </a:solidFill>
              <a:latin typeface="Franklin Gothic Book"/>
              <a:cs typeface="Times New Roman"/>
            </a:endParaRPr>
          </a:p>
          <a:p>
            <a:pPr algn="l"/>
            <a:endParaRPr lang="en-US" sz="1800" i="0">
              <a:solidFill>
                <a:schemeClr val="bg1"/>
              </a:solidFill>
              <a:latin typeface="Franklin Gothic Book"/>
              <a:cs typeface="Times New Roman"/>
            </a:endParaRPr>
          </a:p>
          <a:p>
            <a:pPr algn="l"/>
            <a:endParaRPr lang="en-US" sz="1800" i="0">
              <a:solidFill>
                <a:schemeClr val="bg1"/>
              </a:solidFill>
              <a:latin typeface="Franklin Gothic Book"/>
              <a:cs typeface="Times New Roman"/>
            </a:endParaRPr>
          </a:p>
        </p:txBody>
      </p:sp>
      <p:sp>
        <p:nvSpPr>
          <p:cNvPr id="18" name="Rectangle 17">
            <a:extLst>
              <a:ext uri="{FF2B5EF4-FFF2-40B4-BE49-F238E27FC236}">
                <a16:creationId xmlns:a16="http://schemas.microsoft.com/office/drawing/2014/main" id="{D531DF3E-A865-4F02-B252-B300077A50A4}"/>
              </a:ext>
              <a:ext uri="{C183D7F6-B498-43B3-948B-1728B52AA6E4}">
                <adec:decorative xmlns:adec="http://schemas.microsoft.com/office/drawing/2017/decorative" val="1"/>
              </a:ext>
            </a:extLst>
          </p:cNvPr>
          <p:cNvSpPr/>
          <p:nvPr/>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0475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B7A9393-DFD9-435A-BA97-C67C02BFC85C}"/>
              </a:ext>
            </a:extLst>
          </p:cNvPr>
          <p:cNvSpPr>
            <a:spLocks noGrp="1"/>
          </p:cNvSpPr>
          <p:nvPr>
            <p:ph type="title"/>
          </p:nvPr>
        </p:nvSpPr>
        <p:spPr/>
        <p:txBody>
          <a:bodyPr/>
          <a:lstStyle/>
          <a:p>
            <a:r>
              <a:rPr lang="en-US" sz="3600"/>
              <a:t>Modeling Methods</a:t>
            </a:r>
            <a:br>
              <a:rPr lang="en-US" sz="3600"/>
            </a:br>
            <a:endParaRPr lang="en-US" sz="3600"/>
          </a:p>
        </p:txBody>
      </p:sp>
      <p:pic>
        <p:nvPicPr>
          <p:cNvPr id="14" name="Picture Placeholder 13" descr="a tent on the side of a river across from the mountains">
            <a:extLst>
              <a:ext uri="{FF2B5EF4-FFF2-40B4-BE49-F238E27FC236}">
                <a16:creationId xmlns:a16="http://schemas.microsoft.com/office/drawing/2014/main" id="{88C40962-8129-411A-AC80-45ED1809FBBD}"/>
              </a:ext>
            </a:extLst>
          </p:cNvPr>
          <p:cNvPicPr>
            <a:picLocks noGrp="1" noChangeAspect="1"/>
          </p:cNvPicPr>
          <p:nvPr>
            <p:ph type="pic" sz="quarter" idx="18"/>
          </p:nvPr>
        </p:nvPicPr>
        <p:blipFill>
          <a:blip r:embed="rId2"/>
          <a:srcRect l="19907" r="19907"/>
          <a:stretch>
            <a:fillRect/>
          </a:stretch>
        </p:blipFill>
        <p:spPr/>
      </p:pic>
      <p:sp>
        <p:nvSpPr>
          <p:cNvPr id="5" name="TextBox 4">
            <a:extLst>
              <a:ext uri="{FF2B5EF4-FFF2-40B4-BE49-F238E27FC236}">
                <a16:creationId xmlns:a16="http://schemas.microsoft.com/office/drawing/2014/main" id="{9BB1EAE7-CBE5-6433-2772-6F33B313DDCB}"/>
              </a:ext>
            </a:extLst>
          </p:cNvPr>
          <p:cNvSpPr txBox="1"/>
          <p:nvPr/>
        </p:nvSpPr>
        <p:spPr>
          <a:xfrm>
            <a:off x="840441" y="1210234"/>
            <a:ext cx="4291852"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With the intent to build on related research that leveraged other methodologies, the following machine learning models were employed:</a:t>
            </a:r>
          </a:p>
          <a:p>
            <a:endParaRPr lang="en-US"/>
          </a:p>
          <a:p>
            <a:endParaRPr lang="en-US" dirty="0">
              <a:solidFill>
                <a:srgbClr val="000000"/>
              </a:solidFill>
            </a:endParaRPr>
          </a:p>
          <a:p>
            <a:pPr marL="285750" indent="-285750">
              <a:buFont typeface="Arial,Sans-Serif"/>
              <a:buChar char="•"/>
            </a:pPr>
            <a:r>
              <a:rPr lang="en-US" dirty="0">
                <a:solidFill>
                  <a:srgbClr val="00B050"/>
                </a:solidFill>
              </a:rPr>
              <a:t>ID3</a:t>
            </a:r>
          </a:p>
          <a:p>
            <a:pPr marL="285750" indent="-285750">
              <a:buFont typeface="Arial,Sans-Serif"/>
              <a:buChar char="•"/>
            </a:pPr>
            <a:r>
              <a:rPr lang="en-US" dirty="0">
                <a:solidFill>
                  <a:srgbClr val="FF0000"/>
                </a:solidFill>
              </a:rPr>
              <a:t>Random Forest</a:t>
            </a:r>
            <a:endParaRPr lang="en-US" dirty="0"/>
          </a:p>
          <a:p>
            <a:pPr marL="285750" indent="-285750">
              <a:buFont typeface="Arial"/>
              <a:buChar char="•"/>
            </a:pPr>
            <a:r>
              <a:rPr lang="en-US" dirty="0">
                <a:solidFill>
                  <a:srgbClr val="7030A0"/>
                </a:solidFill>
              </a:rPr>
              <a:t>Naïve Bayes</a:t>
            </a:r>
          </a:p>
          <a:p>
            <a:pPr marL="285750" indent="-285750">
              <a:buFont typeface="Arial"/>
              <a:buChar char="•"/>
            </a:pPr>
            <a:r>
              <a:rPr lang="en-US" dirty="0">
                <a:solidFill>
                  <a:srgbClr val="00B0F0"/>
                </a:solidFill>
              </a:rPr>
              <a:t>Logistic Regression</a:t>
            </a:r>
          </a:p>
          <a:p>
            <a:endParaRPr lang="en-US" dirty="0">
              <a:solidFill>
                <a:srgbClr val="00B050"/>
              </a:solidFill>
            </a:endParaRPr>
          </a:p>
        </p:txBody>
      </p:sp>
    </p:spTree>
    <p:extLst>
      <p:ext uri="{BB962C8B-B14F-4D97-AF65-F5344CB8AC3E}">
        <p14:creationId xmlns:p14="http://schemas.microsoft.com/office/powerpoint/2010/main" val="3410539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B7A9393-DFD9-435A-BA97-C67C02BFC85C}"/>
              </a:ext>
            </a:extLst>
          </p:cNvPr>
          <p:cNvSpPr>
            <a:spLocks noGrp="1"/>
          </p:cNvSpPr>
          <p:nvPr>
            <p:ph type="title"/>
          </p:nvPr>
        </p:nvSpPr>
        <p:spPr/>
        <p:txBody>
          <a:bodyPr/>
          <a:lstStyle/>
          <a:p>
            <a:r>
              <a:rPr lang="en-US" sz="3600"/>
              <a:t>Dataset Details</a:t>
            </a:r>
            <a:br>
              <a:rPr lang="en-US" sz="3600"/>
            </a:br>
            <a:endParaRPr lang="en-US" sz="3600"/>
          </a:p>
        </p:txBody>
      </p:sp>
      <p:pic>
        <p:nvPicPr>
          <p:cNvPr id="14" name="Picture Placeholder 13" descr="a tent on the side of a river across from the mountains">
            <a:extLst>
              <a:ext uri="{FF2B5EF4-FFF2-40B4-BE49-F238E27FC236}">
                <a16:creationId xmlns:a16="http://schemas.microsoft.com/office/drawing/2014/main" id="{88C40962-8129-411A-AC80-45ED1809FBBD}"/>
              </a:ext>
            </a:extLst>
          </p:cNvPr>
          <p:cNvPicPr>
            <a:picLocks noGrp="1" noChangeAspect="1"/>
          </p:cNvPicPr>
          <p:nvPr>
            <p:ph type="pic" sz="quarter" idx="18"/>
          </p:nvPr>
        </p:nvPicPr>
        <p:blipFill>
          <a:blip r:embed="rId2"/>
          <a:srcRect l="19907" r="19907"/>
          <a:stretch>
            <a:fillRect/>
          </a:stretch>
        </p:blipFill>
        <p:spPr/>
      </p:pic>
      <p:sp>
        <p:nvSpPr>
          <p:cNvPr id="5" name="TextBox 4">
            <a:extLst>
              <a:ext uri="{FF2B5EF4-FFF2-40B4-BE49-F238E27FC236}">
                <a16:creationId xmlns:a16="http://schemas.microsoft.com/office/drawing/2014/main" id="{9BB1EAE7-CBE5-6433-2772-6F33B313DDCB}"/>
              </a:ext>
            </a:extLst>
          </p:cNvPr>
          <p:cNvSpPr txBox="1"/>
          <p:nvPr/>
        </p:nvSpPr>
        <p:spPr>
          <a:xfrm>
            <a:off x="709812" y="774805"/>
            <a:ext cx="4618423"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t>Years collected: 2007– 2022</a:t>
            </a:r>
          </a:p>
          <a:p>
            <a:pPr marL="285750" indent="-285750">
              <a:buFont typeface="Arial"/>
              <a:buChar char="•"/>
            </a:pPr>
            <a:r>
              <a:rPr lang="en-US" sz="1600" dirty="0"/>
              <a:t>Total incidents: 1,627,682</a:t>
            </a:r>
          </a:p>
          <a:p>
            <a:pPr marL="285750" indent="-285750">
              <a:buFont typeface="Arial"/>
              <a:buChar char="•"/>
            </a:pPr>
            <a:r>
              <a:rPr lang="en-US" sz="1600" dirty="0"/>
              <a:t>Data points per incident: up to 84</a:t>
            </a:r>
          </a:p>
          <a:p>
            <a:pPr marL="285750" indent="-285750">
              <a:buFont typeface="Arial"/>
              <a:buChar char="•"/>
            </a:pPr>
            <a:r>
              <a:rPr lang="en-US" sz="1600" dirty="0"/>
              <a:t>Total points analyzed: 136,725,288</a:t>
            </a:r>
          </a:p>
          <a:p>
            <a:pPr marL="285750" indent="-285750">
              <a:buFont typeface="Arial"/>
              <a:buChar char="•"/>
            </a:pPr>
            <a:endParaRPr lang="en-US" sz="1600"/>
          </a:p>
          <a:p>
            <a:pPr marL="285750" indent="-285750">
              <a:buFont typeface="Arial"/>
              <a:buChar char="•"/>
            </a:pPr>
            <a:r>
              <a:rPr lang="en-US" sz="1600" dirty="0"/>
              <a:t>Data sourced from </a:t>
            </a:r>
            <a:r>
              <a:rPr lang="en-US" sz="1600" dirty="0">
                <a:hlinkClick r:id="rId3"/>
              </a:rPr>
              <a:t>Colorado Department of Transportation(CDOT)</a:t>
            </a:r>
            <a:endParaRPr lang="en-US" sz="1600" dirty="0"/>
          </a:p>
          <a:p>
            <a:pPr marL="285750" indent="-285750">
              <a:buFont typeface="Arial"/>
              <a:buChar char="•"/>
            </a:pPr>
            <a:r>
              <a:rPr lang="en-US" sz="1600" dirty="0"/>
              <a:t>5 V's of Big Data: </a:t>
            </a:r>
          </a:p>
          <a:p>
            <a:pPr marL="742950" lvl="1" indent="-285750">
              <a:buFont typeface="Arial"/>
              <a:buChar char="•"/>
            </a:pPr>
            <a:r>
              <a:rPr lang="en-US" sz="1600" dirty="0"/>
              <a:t>Variety – categorical and numerical</a:t>
            </a:r>
            <a:endParaRPr lang="en-US" sz="1600" dirty="0">
              <a:solidFill>
                <a:srgbClr val="000000"/>
              </a:solidFill>
            </a:endParaRPr>
          </a:p>
          <a:p>
            <a:pPr marL="742950" lvl="1" indent="-285750">
              <a:buFont typeface="Arial"/>
              <a:buChar char="•"/>
            </a:pPr>
            <a:r>
              <a:rPr lang="en-US" sz="1600" dirty="0"/>
              <a:t>Volume &amp; Velocity – huge volumes of data signify the velocity at which data is generated </a:t>
            </a:r>
          </a:p>
          <a:p>
            <a:pPr marL="742950" lvl="1" indent="-285750">
              <a:buFont typeface="Arial"/>
              <a:buChar char="•"/>
            </a:pPr>
            <a:r>
              <a:rPr lang="en-US" sz="1600" dirty="0"/>
              <a:t>Veracity &amp; Value – very accurate and reliable for understanding and predicting traffic crashes</a:t>
            </a:r>
            <a:endParaRPr lang="en-US" sz="1200" dirty="0">
              <a:solidFill>
                <a:srgbClr val="D1D5DB"/>
              </a:solidFill>
            </a:endParaRPr>
          </a:p>
          <a:p>
            <a:pPr marL="285750" indent="-285750">
              <a:buFont typeface="Arial"/>
              <a:buChar char="•"/>
            </a:pPr>
            <a:endParaRPr lang="en-US" sz="1600"/>
          </a:p>
        </p:txBody>
      </p:sp>
    </p:spTree>
    <p:extLst>
      <p:ext uri="{BB962C8B-B14F-4D97-AF65-F5344CB8AC3E}">
        <p14:creationId xmlns:p14="http://schemas.microsoft.com/office/powerpoint/2010/main" val="450511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view of the tress from below up to the sky">
            <a:extLst>
              <a:ext uri="{FF2B5EF4-FFF2-40B4-BE49-F238E27FC236}">
                <a16:creationId xmlns:a16="http://schemas.microsoft.com/office/drawing/2014/main" id="{48647C85-5A62-4C19-8732-37C447244CE5}"/>
              </a:ext>
            </a:extLst>
          </p:cNvPr>
          <p:cNvPicPr>
            <a:picLocks noGrp="1" noChangeAspect="1"/>
          </p:cNvPicPr>
          <p:nvPr>
            <p:ph type="pic" sz="quarter" idx="12"/>
          </p:nvPr>
        </p:nvPicPr>
        <p:blipFill rotWithShape="1">
          <a:blip r:embed="rId2"/>
          <a:srcRect t="31250" b="31250"/>
          <a:stretch/>
        </p:blipFill>
        <p:spPr>
          <a:xfrm>
            <a:off x="0" y="0"/>
            <a:ext cx="12192000" cy="6857999"/>
          </a:xfrm>
        </p:spPr>
      </p:pic>
      <p:sp>
        <p:nvSpPr>
          <p:cNvPr id="16" name="Rectangle 15">
            <a:extLst>
              <a:ext uri="{FF2B5EF4-FFF2-40B4-BE49-F238E27FC236}">
                <a16:creationId xmlns:a16="http://schemas.microsoft.com/office/drawing/2014/main" id="{349D32F4-D80F-4681-81BC-DC5912CB0B68}"/>
              </a:ext>
              <a:ext uri="{C183D7F6-B498-43B3-948B-1728B52AA6E4}">
                <adec:decorative xmlns:adec="http://schemas.microsoft.com/office/drawing/2017/decorative" val="1"/>
              </a:ext>
            </a:extLst>
          </p:cNvPr>
          <p:cNvSpPr/>
          <p:nvPr/>
        </p:nvSpPr>
        <p:spPr>
          <a:xfrm>
            <a:off x="0" y="-1"/>
            <a:ext cx="12192000" cy="6858000"/>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3" name="Title 2">
            <a:extLst>
              <a:ext uri="{FF2B5EF4-FFF2-40B4-BE49-F238E27FC236}">
                <a16:creationId xmlns:a16="http://schemas.microsoft.com/office/drawing/2014/main" id="{79F64797-5747-4EBC-BFFB-16978088E74D}"/>
              </a:ext>
            </a:extLst>
          </p:cNvPr>
          <p:cNvSpPr>
            <a:spLocks noGrp="1"/>
          </p:cNvSpPr>
          <p:nvPr>
            <p:ph type="title"/>
          </p:nvPr>
        </p:nvSpPr>
        <p:spPr>
          <a:xfrm>
            <a:off x="3714139" y="660377"/>
            <a:ext cx="5049062" cy="591127"/>
          </a:xfrm>
        </p:spPr>
        <p:txBody>
          <a:bodyPr/>
          <a:lstStyle/>
          <a:p>
            <a:pPr algn="ctr"/>
            <a:r>
              <a:rPr lang="en-US"/>
              <a:t>RESULTS</a:t>
            </a:r>
          </a:p>
        </p:txBody>
      </p:sp>
      <p:sp>
        <p:nvSpPr>
          <p:cNvPr id="18" name="Rectangle 17">
            <a:extLst>
              <a:ext uri="{FF2B5EF4-FFF2-40B4-BE49-F238E27FC236}">
                <a16:creationId xmlns:a16="http://schemas.microsoft.com/office/drawing/2014/main" id="{D531DF3E-A865-4F02-B252-B300077A50A4}"/>
              </a:ext>
              <a:ext uri="{C183D7F6-B498-43B3-948B-1728B52AA6E4}">
                <adec:decorative xmlns:adec="http://schemas.microsoft.com/office/drawing/2017/decorative" val="1"/>
              </a:ext>
            </a:extLst>
          </p:cNvPr>
          <p:cNvSpPr/>
          <p:nvPr/>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0979E90-18B6-158A-136F-87B78DA23CF7}"/>
              </a:ext>
            </a:extLst>
          </p:cNvPr>
          <p:cNvSpPr txBox="1"/>
          <p:nvPr/>
        </p:nvSpPr>
        <p:spPr>
          <a:xfrm>
            <a:off x="494670" y="1123038"/>
            <a:ext cx="11321142" cy="76944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rPr>
              <a:t>Key Findings</a:t>
            </a:r>
            <a:endParaRPr lang="en-US" b="1" dirty="0">
              <a:solidFill>
                <a:schemeClr val="bg1"/>
              </a:solidFill>
              <a:ea typeface="Calibri"/>
              <a:cs typeface="Calibri"/>
            </a:endParaRPr>
          </a:p>
          <a:p>
            <a:pPr algn="ctr"/>
            <a:endParaRPr lang="en-US" sz="2000" b="1">
              <a:solidFill>
                <a:schemeClr val="bg1"/>
              </a:solidFill>
              <a:ea typeface="+mn-lt"/>
              <a:cs typeface="+mn-lt"/>
            </a:endParaRPr>
          </a:p>
          <a:p>
            <a:pPr marL="285750" indent="-285750">
              <a:buFont typeface="Arial"/>
              <a:buChar char="•"/>
            </a:pPr>
            <a:r>
              <a:rPr lang="en-US" sz="1600" dirty="0">
                <a:solidFill>
                  <a:srgbClr val="D1D5DB"/>
                </a:solidFill>
                <a:ea typeface="+mn-lt"/>
                <a:cs typeface="+mn-lt"/>
              </a:rPr>
              <a:t>Statistical insights revealed significant patterns in</a:t>
            </a:r>
            <a:endParaRPr lang="en-US" sz="1600" dirty="0">
              <a:solidFill>
                <a:srgbClr val="000000"/>
              </a:solidFill>
              <a:ea typeface="+mn-lt"/>
              <a:cs typeface="+mn-lt"/>
            </a:endParaRPr>
          </a:p>
          <a:p>
            <a:pPr marL="742950" lvl="1" indent="-285750">
              <a:buFont typeface="Courier New"/>
              <a:buChar char="o"/>
            </a:pPr>
            <a:r>
              <a:rPr lang="en-US" sz="1600" dirty="0">
                <a:solidFill>
                  <a:srgbClr val="D1D5DB"/>
                </a:solidFill>
                <a:ea typeface="+mn-lt"/>
                <a:cs typeface="+mn-lt"/>
              </a:rPr>
              <a:t> Accident severity – 'public damage only' or 'fatal' or 'non-fatal'</a:t>
            </a:r>
            <a:endParaRPr lang="en-US" sz="1600" dirty="0">
              <a:solidFill>
                <a:srgbClr val="000000"/>
              </a:solidFill>
              <a:ea typeface="+mn-lt"/>
              <a:cs typeface="+mn-lt"/>
            </a:endParaRPr>
          </a:p>
          <a:p>
            <a:pPr marL="742950" lvl="1" indent="-285750">
              <a:buFont typeface="Courier New"/>
              <a:buChar char="o"/>
            </a:pPr>
            <a:r>
              <a:rPr lang="en-US" sz="1600" dirty="0">
                <a:solidFill>
                  <a:srgbClr val="D1D5DB"/>
                </a:solidFill>
                <a:ea typeface="+mn-lt"/>
                <a:cs typeface="+mn-lt"/>
              </a:rPr>
              <a:t> Weather – more accidents caused during clear weather &amp; due to negligence of drivers; next highest is in snow/icy conditions</a:t>
            </a:r>
            <a:endParaRPr lang="en-US" sz="1600" dirty="0">
              <a:solidFill>
                <a:srgbClr val="000000"/>
              </a:solidFill>
              <a:ea typeface="+mn-lt"/>
              <a:cs typeface="+mn-lt"/>
            </a:endParaRPr>
          </a:p>
          <a:p>
            <a:pPr marL="742950" lvl="1" indent="-285750">
              <a:buFont typeface="Courier New"/>
              <a:buChar char="o"/>
            </a:pPr>
            <a:r>
              <a:rPr lang="en-US" sz="1600" dirty="0">
                <a:solidFill>
                  <a:srgbClr val="D1D5DB"/>
                </a:solidFill>
                <a:ea typeface="+mn-lt"/>
                <a:cs typeface="+mn-lt"/>
              </a:rPr>
              <a:t> Time – daylight sees more accidents surprisingly</a:t>
            </a:r>
            <a:endParaRPr lang="en-US" sz="1600" dirty="0">
              <a:ea typeface="+mn-lt"/>
              <a:cs typeface="+mn-lt"/>
            </a:endParaRPr>
          </a:p>
          <a:p>
            <a:pPr marL="285750" indent="-285750">
              <a:buFont typeface="Arial"/>
              <a:buChar char="•"/>
            </a:pPr>
            <a:endParaRPr lang="en-US" sz="1600">
              <a:solidFill>
                <a:srgbClr val="D1D5DB"/>
              </a:solidFill>
              <a:ea typeface="+mn-lt"/>
              <a:cs typeface="+mn-lt"/>
            </a:endParaRPr>
          </a:p>
          <a:p>
            <a:pPr marL="285750" indent="-285750">
              <a:buFont typeface="Arial"/>
              <a:buChar char="•"/>
            </a:pPr>
            <a:r>
              <a:rPr lang="en-US" sz="1600" dirty="0">
                <a:solidFill>
                  <a:srgbClr val="D1D5DB"/>
                </a:solidFill>
                <a:ea typeface="+mn-lt"/>
                <a:cs typeface="+mn-lt"/>
              </a:rPr>
              <a:t>Comparative model analysis showed varying strengths in predicting accidents.</a:t>
            </a:r>
            <a:endParaRPr lang="en-US" sz="1600" dirty="0">
              <a:ea typeface="+mn-lt"/>
              <a:cs typeface="+mn-lt"/>
            </a:endParaRPr>
          </a:p>
          <a:p>
            <a:pPr marL="285750" indent="-285750">
              <a:buFont typeface="Arial"/>
              <a:buChar char="•"/>
            </a:pPr>
            <a:endParaRPr lang="en-US" sz="1600">
              <a:solidFill>
                <a:srgbClr val="D1D5DB"/>
              </a:solidFill>
              <a:ea typeface="+mn-lt"/>
              <a:cs typeface="+mn-lt"/>
            </a:endParaRPr>
          </a:p>
          <a:p>
            <a:pPr marL="285750" indent="-285750">
              <a:buFont typeface="Arial"/>
              <a:buChar char="•"/>
            </a:pPr>
            <a:r>
              <a:rPr lang="en-US" sz="1600" dirty="0">
                <a:solidFill>
                  <a:srgbClr val="D1D5DB"/>
                </a:solidFill>
                <a:ea typeface="+mn-lt"/>
                <a:cs typeface="+mn-lt"/>
              </a:rPr>
              <a:t>Notable correlations between weather, road conditions, and accident rates.</a:t>
            </a:r>
            <a:endParaRPr lang="en-US" sz="1600" dirty="0">
              <a:solidFill>
                <a:srgbClr val="000000"/>
              </a:solidFill>
            </a:endParaRPr>
          </a:p>
          <a:p>
            <a:endParaRPr lang="en-US" sz="2000" b="1">
              <a:solidFill>
                <a:schemeClr val="bg1"/>
              </a:solidFill>
            </a:endParaRPr>
          </a:p>
          <a:p>
            <a:r>
              <a:rPr lang="en-US" b="1" dirty="0">
                <a:solidFill>
                  <a:schemeClr val="bg1"/>
                </a:solidFill>
              </a:rPr>
              <a:t>Results</a:t>
            </a:r>
            <a:endParaRPr lang="en-US" dirty="0">
              <a:solidFill>
                <a:schemeClr val="bg1"/>
              </a:solidFill>
            </a:endParaRPr>
          </a:p>
          <a:p>
            <a:pPr algn="ctr"/>
            <a:endParaRPr lang="en-US" sz="2000" b="1">
              <a:solidFill>
                <a:schemeClr val="bg1"/>
              </a:solidFill>
              <a:ea typeface="+mn-lt"/>
              <a:cs typeface="+mn-lt"/>
            </a:endParaRPr>
          </a:p>
          <a:p>
            <a:pPr>
              <a:buFont typeface="Arial"/>
              <a:buChar char="•"/>
            </a:pPr>
            <a:r>
              <a:rPr lang="en-US" sz="1600" dirty="0">
                <a:solidFill>
                  <a:srgbClr val="D1D5DB"/>
                </a:solidFill>
                <a:ea typeface="+mn-lt"/>
                <a:cs typeface="+mn-lt"/>
              </a:rPr>
              <a:t>Model Performance: ID3 and Random Forest showed high accuracy, with ID3 high-scoring at 99.95% accuracy .</a:t>
            </a:r>
          </a:p>
          <a:p>
            <a:pPr>
              <a:buFont typeface="Arial"/>
              <a:buChar char="•"/>
            </a:pPr>
            <a:endParaRPr lang="en-US" sz="1600">
              <a:solidFill>
                <a:srgbClr val="D1D5DB"/>
              </a:solidFill>
              <a:ea typeface="+mn-lt"/>
              <a:cs typeface="+mn-lt"/>
            </a:endParaRPr>
          </a:p>
          <a:p>
            <a:pPr>
              <a:buFont typeface="Arial"/>
              <a:buChar char="•"/>
            </a:pPr>
            <a:r>
              <a:rPr lang="en-US" sz="1600" dirty="0">
                <a:solidFill>
                  <a:srgbClr val="D1D5DB"/>
                </a:solidFill>
                <a:ea typeface="+mn-lt"/>
                <a:cs typeface="+mn-lt"/>
              </a:rPr>
              <a:t>Predictive Insights: Identified critical factors influencing accidents, including road contour and grade, weather, and location.</a:t>
            </a:r>
          </a:p>
          <a:p>
            <a:pPr>
              <a:buFont typeface="Arial"/>
              <a:buChar char="•"/>
            </a:pPr>
            <a:endParaRPr lang="en-US" sz="1600">
              <a:solidFill>
                <a:srgbClr val="D1D5DB"/>
              </a:solidFill>
              <a:ea typeface="+mn-lt"/>
              <a:cs typeface="+mn-lt"/>
            </a:endParaRPr>
          </a:p>
          <a:p>
            <a:pPr>
              <a:buFont typeface="Arial"/>
              <a:buChar char="•"/>
            </a:pPr>
            <a:r>
              <a:rPr lang="en-US" sz="1600" dirty="0">
                <a:solidFill>
                  <a:srgbClr val="D1D5DB"/>
                </a:solidFill>
                <a:ea typeface="+mn-lt"/>
                <a:cs typeface="+mn-lt"/>
              </a:rPr>
              <a:t>Practical Applications: Visualizations highlighted accident hotspots and temporal patterns, offering actionable insights for road safety improvements.</a:t>
            </a:r>
          </a:p>
          <a:p>
            <a:pPr>
              <a:buFont typeface="Arial"/>
              <a:buChar char="•"/>
            </a:pPr>
            <a:endParaRPr lang="en-US" sz="1400">
              <a:solidFill>
                <a:srgbClr val="D1D5DB"/>
              </a:solidFill>
            </a:endParaRPr>
          </a:p>
          <a:p>
            <a:pPr marL="285750" indent="-285750">
              <a:buFont typeface="Arial"/>
              <a:buChar char="•"/>
            </a:pPr>
            <a:endParaRPr lang="en-US" b="1">
              <a:solidFill>
                <a:schemeClr val="bg1"/>
              </a:solidFill>
            </a:endParaRPr>
          </a:p>
          <a:p>
            <a:endParaRPr lang="en-US" b="1">
              <a:solidFill>
                <a:schemeClr val="bg1"/>
              </a:solidFill>
              <a:ea typeface="+mn-lt"/>
              <a:cs typeface="+mn-lt"/>
            </a:endParaRPr>
          </a:p>
          <a:p>
            <a:endParaRPr lang="en-US" b="1">
              <a:solidFill>
                <a:schemeClr val="bg1"/>
              </a:solidFill>
              <a:ea typeface="+mn-lt"/>
              <a:cs typeface="+mn-lt"/>
            </a:endParaRPr>
          </a:p>
          <a:p>
            <a:endParaRPr lang="en-US" b="1">
              <a:solidFill>
                <a:schemeClr val="bg1"/>
              </a:solidFill>
            </a:endParaRPr>
          </a:p>
          <a:p>
            <a:endParaRPr lang="en-US" b="1">
              <a:solidFill>
                <a:schemeClr val="bg1"/>
              </a:solidFill>
            </a:endParaRPr>
          </a:p>
          <a:p>
            <a:pPr marL="285750" indent="-285750">
              <a:buFont typeface="Arial"/>
              <a:buChar char="•"/>
            </a:pPr>
            <a:endParaRPr lang="en-US" b="1">
              <a:solidFill>
                <a:schemeClr val="bg1"/>
              </a:solidFill>
            </a:endParaRPr>
          </a:p>
          <a:p>
            <a:pPr marL="285750" indent="-285750">
              <a:buFont typeface="Arial"/>
              <a:buChar char="•"/>
            </a:pPr>
            <a:endParaRPr lang="en-US" b="1">
              <a:solidFill>
                <a:schemeClr val="bg1"/>
              </a:solidFill>
            </a:endParaRPr>
          </a:p>
        </p:txBody>
      </p:sp>
    </p:spTree>
    <p:extLst>
      <p:ext uri="{BB962C8B-B14F-4D97-AF65-F5344CB8AC3E}">
        <p14:creationId xmlns:p14="http://schemas.microsoft.com/office/powerpoint/2010/main" val="1902163362"/>
      </p:ext>
    </p:extLst>
  </p:cSld>
  <p:clrMapOvr>
    <a:masterClrMapping/>
  </p:clrMapOvr>
</p:sld>
</file>

<file path=ppt/theme/theme1.xml><?xml version="1.0" encoding="utf-8"?>
<a:theme xmlns:a="http://schemas.openxmlformats.org/drawingml/2006/main" name="Office Theme">
  <a:themeElements>
    <a:clrScheme name="Retro 1">
      <a:dk1>
        <a:sysClr val="windowText" lastClr="000000"/>
      </a:dk1>
      <a:lt1>
        <a:sysClr val="window" lastClr="FFFFFF"/>
      </a:lt1>
      <a:dk2>
        <a:srgbClr val="446777"/>
      </a:dk2>
      <a:lt2>
        <a:srgbClr val="E7E6E6"/>
      </a:lt2>
      <a:accent1>
        <a:srgbClr val="7B2C3F"/>
      </a:accent1>
      <a:accent2>
        <a:srgbClr val="93623F"/>
      </a:accent2>
      <a:accent3>
        <a:srgbClr val="DC9427"/>
      </a:accent3>
      <a:accent4>
        <a:srgbClr val="696371"/>
      </a:accent4>
      <a:accent5>
        <a:srgbClr val="EEC7B9"/>
      </a:accent5>
      <a:accent6>
        <a:srgbClr val="C5E0CF"/>
      </a:accent6>
      <a:hlink>
        <a:srgbClr val="FFC000"/>
      </a:hlink>
      <a:folHlink>
        <a:srgbClr val="FFC000"/>
      </a:folHlink>
    </a:clrScheme>
    <a:fontScheme name="Custom 4">
      <a:majorFont>
        <a:latin typeface="Rockwell Extra Bol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1292542_win32_fixed" id="{51EDC8D8-12E2-4F96-8135-9AF537DD80B9}" vid="{B21DE2ED-26D3-43DF-BB45-B4B4B82A13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811FFE4FEB9044FB5A55542DA666FAF" ma:contentTypeVersion="7" ma:contentTypeDescription="Create a new document." ma:contentTypeScope="" ma:versionID="3373c9734de157e7473f767219e18302">
  <xsd:schema xmlns:xsd="http://www.w3.org/2001/XMLSchema" xmlns:xs="http://www.w3.org/2001/XMLSchema" xmlns:p="http://schemas.microsoft.com/office/2006/metadata/properties" xmlns:ns2="97fc3c6c-9a23-446a-9b40-2bcc159b594f" targetNamespace="http://schemas.microsoft.com/office/2006/metadata/properties" ma:root="true" ma:fieldsID="d519a61f34f4dfc522d3045b5bdb51d5" ns2:_="">
    <xsd:import namespace="97fc3c6c-9a23-446a-9b40-2bcc159b594f"/>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fc3c6c-9a23-446a-9b40-2bcc159b59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77D523-0659-4D0D-B79F-400621CBA8C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16EBBCE-8691-443B-A8BB-6842DBCD03EA}">
  <ds:schemaRefs>
    <ds:schemaRef ds:uri="http://schemas.microsoft.com/sharepoint/v3/contenttype/forms"/>
  </ds:schemaRefs>
</ds:datastoreItem>
</file>

<file path=customXml/itemProps3.xml><?xml version="1.0" encoding="utf-8"?>
<ds:datastoreItem xmlns:ds="http://schemas.openxmlformats.org/officeDocument/2006/customXml" ds:itemID="{C40DD2C8-0A3C-48EC-B852-2699270DD5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fc3c6c-9a23-446a-9b40-2bcc159b59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18</Slides>
  <Notes>0</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Colorado Crash Data – Analysis and Modeling</vt:lpstr>
      <vt:lpstr>Analyzing and Modeling Colorado Crash Data with Machine Learning</vt:lpstr>
      <vt:lpstr>Introduction</vt:lpstr>
      <vt:lpstr>Related Works</vt:lpstr>
      <vt:lpstr>Related Works</vt:lpstr>
      <vt:lpstr>Related Works</vt:lpstr>
      <vt:lpstr>Modeling Methods </vt:lpstr>
      <vt:lpstr>Dataset Details </vt:lpstr>
      <vt:lpstr>RESULTS</vt:lpstr>
      <vt:lpstr>Correlation Map</vt:lpstr>
      <vt:lpstr>Correlation Maps</vt:lpstr>
      <vt:lpstr>Findings</vt:lpstr>
      <vt:lpstr>PowerPoint Presentation</vt:lpstr>
      <vt:lpstr>Slide title 7</vt:lpstr>
      <vt:lpstr>conclusion</vt:lpstr>
      <vt:lpstr>Future work</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c:title>
  <dc:creator/>
  <cp:revision>299</cp:revision>
  <dcterms:created xsi:type="dcterms:W3CDTF">2023-11-30T19:09:18Z</dcterms:created>
  <dcterms:modified xsi:type="dcterms:W3CDTF">2023-12-04T04:57:39Z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0x010100A811FFE4FEB9044FB5A55542DA666FAF</vt:lpwstr>
  </property>
  <property fmtid="{D5CDD505-2E9C-101B-9397-08002B2CF9AE}" pid="3" name="Order">
    <vt:r8>100</vt:r8>
  </property>
  <property fmtid="{D5CDD505-2E9C-101B-9397-08002B2CF9AE}" pid="4" name="_ExtendedDescription">
    <vt:lpwstr/>
  </property>
  <property fmtid="{D5CDD505-2E9C-101B-9397-08002B2CF9AE}" pid="5" name="TriggerFlowInfo">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ies>
</file>